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20131a0a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20131a0a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7d3e40ac8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7d3e40ac8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20131a0a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20131a0a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20131a0ae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20131a0a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20131a0ae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20131a0ae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d3e40ac8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7d3e40ac8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7c3e4ac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7c3e4ac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7c3e4ac8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7c3e4ac8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7c3e4ac8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7c3e4ac8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7d3e40ac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7d3e40ac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7d3e40ac8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7d3e40ac8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7d3e40ac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7d3e40ac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7d3e40ac8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7d3e40ac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7d3e40ac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7d3e40ac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ngocsw.org/advocacy-research-group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unwomen.org/en/news-stories/explainer/2022/02/explainer-how-gender-inequality-and-climate-change-are-interconnected" TargetMode="External"/><Relationship Id="rId4" Type="http://schemas.openxmlformats.org/officeDocument/2006/relationships/hyperlink" Target="https://www.unwomen.org/en/news-stories/explainer/2022/03/explainer-why-women-need-to-be-at-the-heart-of-climate-action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fawco.org/un-advocacy/gender-equality/commission-on-the-status-of-women/csw-blogs" TargetMode="External"/><Relationship Id="rId4" Type="http://schemas.openxmlformats.org/officeDocument/2006/relationships/hyperlink" Target="https://www.facebook.com/groups/fawcoatheun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y1GQxI3xotc" TargetMode="External"/><Relationship Id="rId4" Type="http://schemas.openxmlformats.org/officeDocument/2006/relationships/hyperlink" Target="https://www.youtube.com/watch?v=YJ8PqAeF-Ek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9675"/>
            <a:ext cx="8464701" cy="46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CSW66 Advocacy 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Advocacy Research Group | NGO CSW/NY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20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909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" sz="2500">
                <a:solidFill>
                  <a:srgbClr val="6AA84F"/>
                </a:solidFill>
              </a:rPr>
              <a:t>CSW66 Agreed Conclusions Priority Issues</a:t>
            </a:r>
            <a:endParaRPr b="1" sz="2988">
              <a:solidFill>
                <a:srgbClr val="6AA84F"/>
              </a:solidFill>
            </a:endParaRPr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1127" lvl="0" marL="457200" rtl="0" algn="just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 sz="1929">
                <a:solidFill>
                  <a:schemeClr val="dk1"/>
                </a:solidFill>
              </a:rPr>
              <a:t>Integrate gender perspectives into climate change, environmental and disaster risk reduction policies and programmes</a:t>
            </a:r>
            <a:endParaRPr sz="1929">
              <a:solidFill>
                <a:schemeClr val="dk1"/>
              </a:solidFill>
            </a:endParaRPr>
          </a:p>
          <a:p>
            <a:pPr indent="-351127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 sz="1929">
                <a:solidFill>
                  <a:schemeClr val="dk1"/>
                </a:solidFill>
              </a:rPr>
              <a:t>Promote participation and leadership of women in planning, decision-making and implementation of programs and policies</a:t>
            </a:r>
            <a:endParaRPr sz="1929">
              <a:solidFill>
                <a:schemeClr val="dk1"/>
              </a:solidFill>
            </a:endParaRPr>
          </a:p>
          <a:p>
            <a:pPr indent="-351127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 sz="1929">
                <a:solidFill>
                  <a:schemeClr val="dk1"/>
                </a:solidFill>
              </a:rPr>
              <a:t>Expand gender-responsive finance</a:t>
            </a:r>
            <a:endParaRPr sz="1929">
              <a:solidFill>
                <a:schemeClr val="dk1"/>
              </a:solidFill>
            </a:endParaRPr>
          </a:p>
          <a:p>
            <a:pPr indent="-351127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 sz="1929">
                <a:solidFill>
                  <a:schemeClr val="dk1"/>
                </a:solidFill>
              </a:rPr>
              <a:t>Build resilience of women and girls, education, social protection and decent work </a:t>
            </a:r>
            <a:endParaRPr sz="1929">
              <a:solidFill>
                <a:schemeClr val="dk1"/>
              </a:solidFill>
            </a:endParaRPr>
          </a:p>
          <a:p>
            <a:pPr indent="-351127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 sz="1929">
                <a:solidFill>
                  <a:schemeClr val="dk1"/>
                </a:solidFill>
              </a:rPr>
              <a:t>Enhance gender statistics and data disaggregated by sex</a:t>
            </a:r>
            <a:endParaRPr sz="1929">
              <a:solidFill>
                <a:schemeClr val="dk1"/>
              </a:solidFill>
            </a:endParaRPr>
          </a:p>
          <a:p>
            <a:pPr indent="-351127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Char char="●"/>
            </a:pPr>
            <a:r>
              <a:rPr lang="en">
                <a:solidFill>
                  <a:schemeClr val="dk1"/>
                </a:solidFill>
              </a:rPr>
              <a:t>Foster a gender-responsive, just transition</a:t>
            </a:r>
            <a:endParaRPr sz="19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Gender Analysis 101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to women and girls in </a:t>
            </a:r>
            <a:r>
              <a:rPr lang="en"/>
              <a:t>natural</a:t>
            </a:r>
            <a:r>
              <a:rPr lang="en"/>
              <a:t> disasters?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Flood, tsunami, earthquake…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(And in man-made disasters? Conflict, war…)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Climate-induced displacement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Consider the intersectionalities, particular vulnerabilities, impacts of systemic discrimination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8 is International Women’s Day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https://www.unwomen.org/en/news-stories/explainer/2022/02/explainer-how-gender-inequality-and-climate-change-are-interconnected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https://www.unwomen.org/en/news-stories/explainer/2022/03/explainer-why-women-need-to-be-at-the-heart-of-climate-action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Stay informed and connected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https://www.fawco.org/un-advocacy/gender-equality/commission-on-the-status-of-women/csw-blogs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https://www.facebook.com/groups/fawcoatheun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FAWCO CSW66 Whats App Group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75" y="386200"/>
            <a:ext cx="8520602" cy="43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CSW66 Priority Theme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“</a:t>
            </a:r>
            <a:r>
              <a:rPr lang="en" sz="2500">
                <a:solidFill>
                  <a:schemeClr val="dk1"/>
                </a:solidFill>
              </a:rPr>
              <a:t>The achievement of gender equality and the empowerment of all women and girls in the context of climate change, environmental and disaster risk reduction policies and programs." (#CSW66)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8403"/>
              <a:buFont typeface="Arial"/>
              <a:buNone/>
            </a:pPr>
            <a:r>
              <a:t/>
            </a:r>
            <a:endParaRPr sz="286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6115"/>
              <a:buFont typeface="Arial"/>
              <a:buNone/>
            </a:pPr>
            <a:r>
              <a:rPr lang="en" sz="2385">
                <a:solidFill>
                  <a:srgbClr val="252423"/>
                </a:solidFill>
                <a:highlight>
                  <a:srgbClr val="FFFFFF"/>
                </a:highlight>
              </a:rPr>
              <a:t>DYK? The theme for International Women’s Day, March 8, 2022 (#IWD2022) </a:t>
            </a:r>
            <a:endParaRPr sz="2385">
              <a:solidFill>
                <a:srgbClr val="25242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6115"/>
              <a:buFont typeface="Arial"/>
              <a:buNone/>
            </a:pPr>
            <a:r>
              <a:rPr lang="en" sz="2385">
                <a:solidFill>
                  <a:srgbClr val="252423"/>
                </a:solidFill>
                <a:highlight>
                  <a:srgbClr val="FFFFFF"/>
                </a:highlight>
              </a:rPr>
              <a:t>“Gender equality today for a sustainable tomorrow”</a:t>
            </a:r>
            <a:endParaRPr sz="2385">
              <a:solidFill>
                <a:srgbClr val="25242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6115"/>
              <a:buFont typeface="Arial"/>
              <a:buNone/>
            </a:pPr>
            <a:r>
              <a:rPr lang="en" sz="2385">
                <a:solidFill>
                  <a:srgbClr val="252423"/>
                </a:solidFill>
                <a:highlight>
                  <a:srgbClr val="FFFFFF"/>
                </a:highlight>
              </a:rPr>
              <a:t>Recognizing the contribution of women and girls around the world, to highlight the relevance of gender in climate justice and sustainable development action.</a:t>
            </a:r>
            <a:endParaRPr sz="378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 sz="2800">
                <a:solidFill>
                  <a:srgbClr val="6AA84F"/>
                </a:solidFill>
              </a:rPr>
              <a:t>UN Women video: It’s Not Too Late</a:t>
            </a:r>
            <a:endParaRPr b="1" sz="3800">
              <a:solidFill>
                <a:srgbClr val="6AA84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It’s not too late: Climate action for women, by women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6AA84F"/>
                </a:solidFill>
              </a:rPr>
              <a:t>WEDO</a:t>
            </a:r>
            <a:r>
              <a:rPr b="1" lang="en" sz="2900">
                <a:solidFill>
                  <a:srgbClr val="6AA84F"/>
                </a:solidFill>
              </a:rPr>
              <a:t> </a:t>
            </a:r>
            <a:r>
              <a:rPr b="1" lang="en" sz="2300">
                <a:solidFill>
                  <a:srgbClr val="6AA84F"/>
                </a:solidFill>
              </a:rPr>
              <a:t>Climate and Environmental Justice</a:t>
            </a:r>
            <a:endParaRPr b="1" sz="23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https://www.youtube.com/watch?v=YJ8PqAeF-Ek</a:t>
            </a:r>
            <a:endParaRPr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41800"/>
            <a:ext cx="8520602" cy="42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Gender Justice and Climate Justice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961275"/>
            <a:ext cx="8520600" cy="38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45720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415">
                <a:solidFill>
                  <a:srgbClr val="6AA84F"/>
                </a:solidFill>
              </a:rPr>
              <a:t>Women: </a:t>
            </a:r>
            <a:endParaRPr b="1" sz="3415">
              <a:solidFill>
                <a:srgbClr val="6AA84F"/>
              </a:solidFill>
            </a:endParaRPr>
          </a:p>
          <a:p>
            <a:pPr indent="-335184" lvl="0" marL="45720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051">
                <a:solidFill>
                  <a:schemeClr val="dk1"/>
                </a:solidFill>
              </a:rPr>
              <a:t>disproportionately large share of the poor all over the world</a:t>
            </a:r>
            <a:endParaRPr sz="3051">
              <a:solidFill>
                <a:schemeClr val="dk1"/>
              </a:solidFill>
            </a:endParaRPr>
          </a:p>
          <a:p>
            <a:pPr indent="-335184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051">
                <a:solidFill>
                  <a:schemeClr val="dk1"/>
                </a:solidFill>
              </a:rPr>
              <a:t>in rural areas depend on natural resources for their livelihoods</a:t>
            </a:r>
            <a:endParaRPr sz="3051">
              <a:solidFill>
                <a:schemeClr val="dk1"/>
              </a:solidFill>
            </a:endParaRPr>
          </a:p>
          <a:p>
            <a:pPr indent="-335184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051">
                <a:solidFill>
                  <a:schemeClr val="dk1"/>
                </a:solidFill>
              </a:rPr>
              <a:t>responsible for securing water, food and energy for cooking and heating. </a:t>
            </a:r>
            <a:endParaRPr sz="3051">
              <a:solidFill>
                <a:schemeClr val="dk1"/>
              </a:solidFill>
            </a:endParaRPr>
          </a:p>
          <a:p>
            <a:pPr indent="-335184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051">
                <a:solidFill>
                  <a:schemeClr val="dk1"/>
                </a:solidFill>
              </a:rPr>
              <a:t>drought, uncertain rainfall and deforestation make it harder to find these resources </a:t>
            </a:r>
            <a:endParaRPr sz="3051">
              <a:solidFill>
                <a:schemeClr val="dk1"/>
              </a:solidFill>
            </a:endParaRPr>
          </a:p>
          <a:p>
            <a:pPr indent="-335184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051">
                <a:solidFill>
                  <a:schemeClr val="dk1"/>
                </a:solidFill>
              </a:rPr>
              <a:t>face systemic disadvantages, limited access to decision-making and resources</a:t>
            </a:r>
            <a:endParaRPr sz="305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51">
              <a:solidFill>
                <a:schemeClr val="dk1"/>
              </a:solidFill>
            </a:endParaRPr>
          </a:p>
          <a:p>
            <a:pPr indent="-347884" lvl="0" marL="457200" rtl="0" algn="l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415">
                <a:solidFill>
                  <a:schemeClr val="dk1"/>
                </a:solidFill>
              </a:rPr>
              <a:t>Gender analysis must be applied to all actions on climate change processes at all levels, to identify and address women's specific needs and priorities.</a:t>
            </a:r>
            <a:endParaRPr b="1" sz="341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25" y="499325"/>
            <a:ext cx="8520602" cy="40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75" y="349550"/>
            <a:ext cx="8508649" cy="465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25" y="0"/>
            <a:ext cx="8812148" cy="503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