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914400" y="4343400"/>
            <a:ext cx="5029199" cy="411480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1pPr>
            <a:lvl2pPr indent="228600" lvl="1" marL="4572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2pPr>
            <a:lvl3pPr indent="457200" lvl="2" marL="9144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3pPr>
            <a:lvl4pPr indent="685800" lvl="3" marL="13716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4pPr>
            <a:lvl5pPr indent="914400" lvl="4" marL="18288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5pPr>
            <a:lvl6pPr indent="1143000" lvl="5" marL="22860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6pPr>
            <a:lvl7pPr indent="1371600" lvl="6" marL="27432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7pPr>
            <a:lvl8pPr indent="1600200" lvl="7" marL="32004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8pPr>
            <a:lvl9pPr indent="1828800" lvl="8" marL="36576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unesco.org/new/en/education/themes/leading-the-international-agenda/education-for-sustainable-development/gender-equality/"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said.gov/letgirlslearn/fact-shee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 name="Shape 53"/>
        <p:cNvGrpSpPr/>
        <p:nvPr/>
      </p:nvGrpSpPr>
      <p:grpSpPr>
        <a:xfrm>
          <a:off x="0" y="0"/>
          <a:ext cx="0" cy="0"/>
          <a:chOff x="0" y="0"/>
          <a:chExt cx="0" cy="0"/>
        </a:xfrm>
      </p:grpSpPr>
      <p:sp>
        <p:nvSpPr>
          <p:cNvPr id="54" name="Shape 54"/>
          <p:cNvSpPr txBox="1"/>
          <p:nvPr>
            <p:ph idx="1" type="body"/>
          </p:nvPr>
        </p:nvSpPr>
        <p:spPr>
          <a:xfrm>
            <a:off x="914400" y="4343400"/>
            <a:ext cx="5029200" cy="4114800"/>
          </a:xfrm>
          <a:prstGeom prst="rect">
            <a:avLst/>
          </a:prstGeom>
          <a:noFill/>
          <a:ln>
            <a:noFill/>
          </a:ln>
        </p:spPr>
        <p:txBody>
          <a:bodyPr anchorCtr="0" anchor="t" bIns="91425" lIns="91425" rIns="91425" tIns="91425">
            <a:noAutofit/>
          </a:bodyPr>
          <a:lstStyle/>
          <a:p>
            <a:pPr lvl="0" rtl="0">
              <a:lnSpc>
                <a:spcPct val="150000"/>
              </a:lnSpc>
              <a:spcBef>
                <a:spcPts val="0"/>
              </a:spcBef>
              <a:buClr>
                <a:schemeClr val="dk1"/>
              </a:buClr>
              <a:buSzPct val="100000"/>
              <a:buFont typeface="Arial"/>
              <a:buNone/>
            </a:pPr>
            <a:r>
              <a:t/>
            </a:r>
            <a:endParaRPr sz="1100">
              <a:solidFill>
                <a:srgbClr val="073763"/>
              </a:solidFill>
              <a:latin typeface="Verdana"/>
              <a:ea typeface="Verdana"/>
              <a:cs typeface="Verdana"/>
              <a:sym typeface="Verdana"/>
            </a:endParaRPr>
          </a:p>
        </p:txBody>
      </p:sp>
      <p:sp>
        <p:nvSpPr>
          <p:cNvPr id="55" name="Shape 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914400" y="4343400"/>
            <a:ext cx="5029200" cy="4114800"/>
          </a:xfrm>
          <a:prstGeom prst="rect">
            <a:avLst/>
          </a:prstGeom>
          <a:noFill/>
          <a:ln>
            <a:noFill/>
          </a:ln>
        </p:spPr>
        <p:txBody>
          <a:bodyPr anchorCtr="0" anchor="t" bIns="91425" lIns="91425" rIns="91425" tIns="91425">
            <a:noAutofit/>
          </a:bodyPr>
          <a:lstStyle/>
          <a:p>
            <a:pPr lvl="0" rtl="0">
              <a:lnSpc>
                <a:spcPct val="150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Education give women the skills they need to take on leadership roles in public life. Better-educated women are more likely to participate in volunteer and elected decision-making bodies across all levels. In those roles, studies suggest that they are much more likely to advocate for decisions and policy that benefit family and community life, such as improved social services.</a:t>
            </a:r>
          </a:p>
          <a:p>
            <a:pPr lvl="0" rtl="0">
              <a:lnSpc>
                <a:spcPct val="150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Women in leadership positions are important role models for both young girls and for changing public opinion about the roles women can fill in society. For example...</a:t>
            </a:r>
          </a:p>
          <a:p>
            <a:pPr indent="-292100" lvl="0" marL="457200" rtl="0">
              <a:lnSpc>
                <a:spcPct val="150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In villages where council positions were reserved for women, the proportion of parents who believed that their daughter’s occupation should be determined by her in-laws declined from 76 to 65 percent… showing how parents’ mindsets about their daughters improved with more female leadership in rural councils.</a:t>
            </a:r>
          </a:p>
        </p:txBody>
      </p:sp>
      <p:sp>
        <p:nvSpPr>
          <p:cNvPr id="133" name="Shape 1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914400" y="4343400"/>
            <a:ext cx="5029200" cy="4114800"/>
          </a:xfrm>
          <a:prstGeom prst="rect">
            <a:avLst/>
          </a:prstGeom>
          <a:noFill/>
          <a:ln>
            <a:noFill/>
          </a:ln>
        </p:spPr>
        <p:txBody>
          <a:bodyPr anchorCtr="0" anchor="t" bIns="91425" lIns="91425" rIns="91425" tIns="91425">
            <a:noAutofit/>
          </a:bodyPr>
          <a:lstStyle/>
          <a:p>
            <a:pPr lvl="0" marR="0" rtl="0">
              <a:lnSpc>
                <a:spcPct val="150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Here is a recap of the top 10 reasons to invest in women’s and girls’ education. </a:t>
            </a:r>
          </a:p>
          <a:p>
            <a:pPr lvl="0" marR="0" rtl="0">
              <a:lnSpc>
                <a:spcPct val="150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What’s next now that we know why investing in girls’ education is truly worthwhile both economically and socially?</a:t>
            </a:r>
          </a:p>
        </p:txBody>
      </p:sp>
      <p:sp>
        <p:nvSpPr>
          <p:cNvPr id="140" name="Shape 1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914400" y="4343400"/>
            <a:ext cx="5029200" cy="4114800"/>
          </a:xfrm>
          <a:prstGeom prst="rect">
            <a:avLst/>
          </a:prstGeom>
          <a:noFill/>
          <a:ln>
            <a:noFill/>
          </a:ln>
        </p:spPr>
        <p:txBody>
          <a:bodyPr anchorCtr="0" anchor="t" bIns="91425" lIns="91425" rIns="91425" tIns="91425">
            <a:noAutofit/>
          </a:bodyPr>
          <a:lstStyle/>
          <a:p>
            <a:pPr lvl="0" marR="0" rtl="0">
              <a:lnSpc>
                <a:spcPct val="150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I think the next logical question is to know where and how to invest money and resources, to make it count most.</a:t>
            </a:r>
          </a:p>
          <a:p>
            <a:pPr lvl="0" marR="0" rtl="0">
              <a:lnSpc>
                <a:spcPct val="150000"/>
              </a:lnSpc>
              <a:spcBef>
                <a:spcPts val="0"/>
              </a:spcBef>
              <a:buClr>
                <a:schemeClr val="dk1"/>
              </a:buClr>
              <a:buSzPct val="110000"/>
              <a:buFont typeface="Arial"/>
              <a:buNone/>
            </a:pPr>
            <a:r>
              <a:t/>
            </a:r>
            <a:endParaRPr sz="1000">
              <a:solidFill>
                <a:srgbClr val="073763"/>
              </a:solidFill>
              <a:latin typeface="Verdana"/>
              <a:ea typeface="Verdana"/>
              <a:cs typeface="Verdana"/>
              <a:sym typeface="Verdana"/>
            </a:endParaRPr>
          </a:p>
          <a:p>
            <a:pPr lvl="0" marR="0" rtl="0">
              <a:lnSpc>
                <a:spcPct val="150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The authors delve into that in chapter 4… here is quick look at the seven areas they consider critical:</a:t>
            </a:r>
          </a:p>
          <a:p>
            <a:pPr indent="-292100" lvl="0" marL="457200" rtl="0">
              <a:lnSpc>
                <a:spcPct val="115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Making schools affordable</a:t>
            </a:r>
          </a:p>
          <a:p>
            <a:pPr indent="-292100" lvl="0" marL="457200" rtl="0">
              <a:lnSpc>
                <a:spcPct val="115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Helping girls overcome health barriers</a:t>
            </a:r>
          </a:p>
          <a:p>
            <a:pPr indent="-292100" lvl="0" marL="457200" rtl="0">
              <a:lnSpc>
                <a:spcPct val="115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Reducing the time and distance to get to school </a:t>
            </a:r>
          </a:p>
          <a:p>
            <a:pPr indent="-292100" lvl="0" marL="457200" rtl="0">
              <a:lnSpc>
                <a:spcPct val="115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Making schools more girl-friendly </a:t>
            </a:r>
          </a:p>
          <a:p>
            <a:pPr indent="-292100" lvl="0" marL="457200" rtl="0">
              <a:lnSpc>
                <a:spcPct val="115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Improving school quality</a:t>
            </a:r>
          </a:p>
          <a:p>
            <a:pPr indent="-292100" lvl="0" marL="457200" rtl="0">
              <a:lnSpc>
                <a:spcPct val="115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Increasing community engagement</a:t>
            </a:r>
          </a:p>
          <a:p>
            <a:pPr indent="-292100" lvl="0" marL="457200" rtl="0">
              <a:lnSpc>
                <a:spcPct val="115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Sustaining girls’ education during emergencies</a:t>
            </a:r>
          </a:p>
          <a:p>
            <a:pPr lvl="0" rtl="0">
              <a:lnSpc>
                <a:spcPct val="115000"/>
              </a:lnSpc>
              <a:spcBef>
                <a:spcPts val="0"/>
              </a:spcBef>
              <a:buClr>
                <a:schemeClr val="dk1"/>
              </a:buClr>
              <a:buSzPct val="110000"/>
              <a:buFont typeface="Arial"/>
              <a:buNone/>
            </a:pPr>
            <a:r>
              <a:t/>
            </a:r>
            <a:endParaRPr sz="1000">
              <a:solidFill>
                <a:srgbClr val="073763"/>
              </a:solidFill>
              <a:latin typeface="Verdana"/>
              <a:ea typeface="Verdana"/>
              <a:cs typeface="Verdana"/>
              <a:sym typeface="Verdana"/>
            </a:endParaRPr>
          </a:p>
          <a:p>
            <a:pPr lvl="0" rtl="0">
              <a:lnSpc>
                <a:spcPct val="115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This we will cover this in detail another time. </a:t>
            </a:r>
          </a:p>
        </p:txBody>
      </p:sp>
      <p:sp>
        <p:nvSpPr>
          <p:cNvPr id="146" name="Shape 1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914400" y="4343400"/>
            <a:ext cx="5029200" cy="4114800"/>
          </a:xfrm>
          <a:prstGeom prst="rect">
            <a:avLst/>
          </a:prstGeom>
          <a:noFill/>
          <a:ln>
            <a:noFill/>
          </a:ln>
        </p:spPr>
        <p:txBody>
          <a:bodyPr anchorCtr="0" anchor="t" bIns="91425" lIns="91425" rIns="91425" tIns="91425">
            <a:noAutofit/>
          </a:bodyPr>
          <a:lstStyle/>
          <a:p>
            <a:pPr lvl="0" rtl="0">
              <a:lnSpc>
                <a:spcPct val="150000"/>
              </a:lnSpc>
              <a:spcBef>
                <a:spcPts val="0"/>
              </a:spcBef>
              <a:buClr>
                <a:schemeClr val="dk1"/>
              </a:buClr>
              <a:buSzPct val="100000"/>
              <a:buFont typeface="Arial"/>
              <a:buNone/>
            </a:pPr>
            <a:r>
              <a:t/>
            </a:r>
            <a:endParaRPr sz="1100">
              <a:solidFill>
                <a:srgbClr val="073763"/>
              </a:solidFill>
              <a:latin typeface="Verdana"/>
              <a:ea typeface="Verdana"/>
              <a:cs typeface="Verdana"/>
              <a:sym typeface="Verdana"/>
            </a:endParaRPr>
          </a:p>
          <a:p>
            <a:pPr lvl="0" rtl="0">
              <a:lnSpc>
                <a:spcPct val="150000"/>
              </a:lnSpc>
              <a:spcBef>
                <a:spcPts val="0"/>
              </a:spcBef>
              <a:buClr>
                <a:schemeClr val="dk1"/>
              </a:buClr>
              <a:buSzPct val="100000"/>
              <a:buFont typeface="Arial"/>
              <a:buNone/>
            </a:pPr>
            <a:r>
              <a:rPr lang="en-US" sz="1100">
                <a:solidFill>
                  <a:srgbClr val="073763"/>
                </a:solidFill>
                <a:latin typeface="Verdana"/>
                <a:ea typeface="Verdana"/>
                <a:cs typeface="Verdana"/>
                <a:sym typeface="Verdana"/>
              </a:rPr>
              <a:t>Thank you! </a:t>
            </a:r>
          </a:p>
        </p:txBody>
      </p:sp>
      <p:sp>
        <p:nvSpPr>
          <p:cNvPr id="152" name="Shape 1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txBox="1"/>
          <p:nvPr>
            <p:ph idx="1" type="body"/>
          </p:nvPr>
        </p:nvSpPr>
        <p:spPr>
          <a:xfrm>
            <a:off x="914400" y="4343400"/>
            <a:ext cx="5029200" cy="4114800"/>
          </a:xfrm>
          <a:prstGeom prst="rect">
            <a:avLst/>
          </a:prstGeom>
          <a:noFill/>
          <a:ln>
            <a:noFill/>
          </a:ln>
        </p:spPr>
        <p:txBody>
          <a:bodyPr anchorCtr="0" anchor="t" bIns="91425" lIns="91425" rIns="91425" tIns="91425">
            <a:noAutofit/>
          </a:bodyPr>
          <a:lstStyle/>
          <a:p>
            <a:pPr lvl="0" rtl="0">
              <a:lnSpc>
                <a:spcPct val="150000"/>
              </a:lnSpc>
              <a:spcBef>
                <a:spcPts val="0"/>
              </a:spcBef>
              <a:buClr>
                <a:schemeClr val="dk1"/>
              </a:buClr>
              <a:buSzPct val="100000"/>
              <a:buFont typeface="Arial"/>
              <a:buNone/>
            </a:pPr>
            <a:r>
              <a:t/>
            </a:r>
            <a:endParaRPr sz="1100">
              <a:solidFill>
                <a:srgbClr val="073763"/>
              </a:solidFill>
              <a:latin typeface="Verdana"/>
              <a:ea typeface="Verdana"/>
              <a:cs typeface="Verdana"/>
              <a:sym typeface="Verdana"/>
            </a:endParaRPr>
          </a:p>
        </p:txBody>
      </p:sp>
      <p:sp>
        <p:nvSpPr>
          <p:cNvPr id="61" name="Shape 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txBox="1"/>
          <p:nvPr>
            <p:ph idx="1" type="body"/>
          </p:nvPr>
        </p:nvSpPr>
        <p:spPr>
          <a:xfrm>
            <a:off x="914400" y="4343400"/>
            <a:ext cx="5029200" cy="4114800"/>
          </a:xfrm>
          <a:prstGeom prst="rect">
            <a:avLst/>
          </a:prstGeom>
          <a:noFill/>
          <a:ln>
            <a:noFill/>
          </a:ln>
        </p:spPr>
        <p:txBody>
          <a:bodyPr anchorCtr="0" anchor="t" bIns="91425" lIns="91425" rIns="91425" tIns="91425">
            <a:noAutofit/>
          </a:bodyPr>
          <a:lstStyle/>
          <a:p>
            <a:pPr lvl="0" rtl="0">
              <a:lnSpc>
                <a:spcPct val="150000"/>
              </a:lnSpc>
              <a:spcBef>
                <a:spcPts val="0"/>
              </a:spcBef>
              <a:buClr>
                <a:schemeClr val="dk1"/>
              </a:buClr>
              <a:buSzPct val="100000"/>
              <a:buFont typeface="Arial"/>
              <a:buNone/>
            </a:pPr>
            <a:r>
              <a:rPr lang="en-US" sz="1100">
                <a:solidFill>
                  <a:srgbClr val="073763"/>
                </a:solidFill>
                <a:latin typeface="Verdana"/>
                <a:ea typeface="Verdana"/>
                <a:cs typeface="Verdana"/>
                <a:sym typeface="Verdana"/>
              </a:rPr>
              <a:t>Last spring in Frankfurt we launched our Education and Awareness Raising Campaign by touching on the barriers to education that women and girls face across the globe; </a:t>
            </a:r>
          </a:p>
          <a:p>
            <a:pPr lvl="0" rtl="0">
              <a:lnSpc>
                <a:spcPct val="150000"/>
              </a:lnSpc>
              <a:spcBef>
                <a:spcPts val="0"/>
              </a:spcBef>
              <a:buClr>
                <a:schemeClr val="dk1"/>
              </a:buClr>
              <a:buSzPct val="100000"/>
              <a:buFont typeface="Arial"/>
              <a:buNone/>
            </a:pPr>
            <a:r>
              <a:t/>
            </a:r>
            <a:endParaRPr sz="1100">
              <a:solidFill>
                <a:srgbClr val="073763"/>
              </a:solidFill>
              <a:latin typeface="Verdana"/>
              <a:ea typeface="Verdana"/>
              <a:cs typeface="Verdana"/>
              <a:sym typeface="Verdana"/>
            </a:endParaRPr>
          </a:p>
          <a:p>
            <a:pPr lvl="0" rtl="0">
              <a:lnSpc>
                <a:spcPct val="150000"/>
              </a:lnSpc>
              <a:spcBef>
                <a:spcPts val="0"/>
              </a:spcBef>
              <a:buClr>
                <a:schemeClr val="dk1"/>
              </a:buClr>
              <a:buSzPct val="100000"/>
              <a:buFont typeface="Arial"/>
              <a:buNone/>
            </a:pPr>
            <a:r>
              <a:rPr lang="en-US" sz="1100">
                <a:solidFill>
                  <a:srgbClr val="073763"/>
                </a:solidFill>
                <a:latin typeface="Verdana"/>
                <a:ea typeface="Verdana"/>
                <a:cs typeface="Verdana"/>
                <a:sym typeface="Verdana"/>
              </a:rPr>
              <a:t>We learned that  “Gender-based discrimination in education </a:t>
            </a:r>
            <a:r>
              <a:rPr lang="en-US" sz="1100" u="sng">
                <a:solidFill>
                  <a:srgbClr val="073763"/>
                </a:solidFill>
                <a:latin typeface="Verdana"/>
                <a:ea typeface="Verdana"/>
                <a:cs typeface="Verdana"/>
                <a:sym typeface="Verdana"/>
              </a:rPr>
              <a:t>is both </a:t>
            </a:r>
            <a:r>
              <a:rPr lang="en-US" sz="1100">
                <a:solidFill>
                  <a:srgbClr val="073763"/>
                </a:solidFill>
                <a:latin typeface="Verdana"/>
                <a:ea typeface="Verdana"/>
                <a:cs typeface="Verdana"/>
                <a:sym typeface="Verdana"/>
              </a:rPr>
              <a:t>  </a:t>
            </a:r>
            <a:r>
              <a:rPr lang="en-US" sz="1100" u="sng">
                <a:solidFill>
                  <a:srgbClr val="073763"/>
                </a:solidFill>
                <a:latin typeface="Verdana"/>
                <a:ea typeface="Verdana"/>
                <a:cs typeface="Verdana"/>
                <a:sym typeface="Verdana"/>
              </a:rPr>
              <a:t>a cause and a consequence</a:t>
            </a:r>
            <a:r>
              <a:rPr lang="en-US" sz="1100">
                <a:solidFill>
                  <a:srgbClr val="073763"/>
                </a:solidFill>
                <a:latin typeface="Verdana"/>
                <a:ea typeface="Verdana"/>
                <a:cs typeface="Verdana"/>
                <a:sym typeface="Verdana"/>
              </a:rPr>
              <a:t> of deep-rooted disparities in society, …  which </a:t>
            </a:r>
            <a:r>
              <a:rPr lang="en-US" sz="1100" u="sng">
                <a:solidFill>
                  <a:srgbClr val="073763"/>
                </a:solidFill>
                <a:latin typeface="Verdana"/>
                <a:ea typeface="Verdana"/>
                <a:cs typeface="Verdana"/>
                <a:sym typeface="Verdana"/>
              </a:rPr>
              <a:t>prevent</a:t>
            </a:r>
            <a:r>
              <a:rPr lang="en-US" sz="1100">
                <a:solidFill>
                  <a:srgbClr val="073763"/>
                </a:solidFill>
                <a:latin typeface="Verdana"/>
                <a:ea typeface="Verdana"/>
                <a:cs typeface="Verdana"/>
                <a:sym typeface="Verdana"/>
              </a:rPr>
              <a:t> millions of girls from </a:t>
            </a:r>
            <a:r>
              <a:rPr lang="en-US" sz="1100" u="sng">
                <a:solidFill>
                  <a:srgbClr val="073763"/>
                </a:solidFill>
                <a:latin typeface="Verdana"/>
                <a:ea typeface="Verdana"/>
                <a:cs typeface="Verdana"/>
                <a:sym typeface="Verdana"/>
              </a:rPr>
              <a:t>enrolling, completing and benefitting</a:t>
            </a:r>
            <a:r>
              <a:rPr lang="en-US" sz="1100">
                <a:solidFill>
                  <a:srgbClr val="073763"/>
                </a:solidFill>
                <a:latin typeface="Verdana"/>
                <a:ea typeface="Verdana"/>
                <a:cs typeface="Verdana"/>
                <a:sym typeface="Verdana"/>
              </a:rPr>
              <a:t> from education.” </a:t>
            </a:r>
          </a:p>
          <a:p>
            <a:pPr indent="-298450" lvl="0" marL="2286000" marR="0" rtl="0">
              <a:lnSpc>
                <a:spcPct val="150000"/>
              </a:lnSpc>
              <a:spcBef>
                <a:spcPts val="0"/>
              </a:spcBef>
              <a:buClr>
                <a:srgbClr val="073763"/>
              </a:buClr>
              <a:buSzPct val="100000"/>
              <a:buFont typeface="Verdana"/>
              <a:buChar char="-"/>
            </a:pPr>
            <a:r>
              <a:rPr lang="en-US" sz="1100">
                <a:solidFill>
                  <a:srgbClr val="073763"/>
                </a:solidFill>
                <a:latin typeface="Verdana"/>
                <a:ea typeface="Verdana"/>
                <a:cs typeface="Verdana"/>
                <a:sym typeface="Verdana"/>
              </a:rPr>
              <a:t> </a:t>
            </a:r>
            <a:r>
              <a:rPr lang="en-US" sz="1100" u="sng">
                <a:solidFill>
                  <a:srgbClr val="073763"/>
                </a:solidFill>
                <a:latin typeface="Verdana"/>
                <a:ea typeface="Verdana"/>
                <a:cs typeface="Verdana"/>
                <a:sym typeface="Verdana"/>
                <a:hlinkClick r:id="rId2"/>
              </a:rPr>
              <a:t>UN Education for Sustainable Development</a:t>
            </a:r>
          </a:p>
        </p:txBody>
      </p:sp>
      <p:sp>
        <p:nvSpPr>
          <p:cNvPr id="69" name="Shape 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914400" y="4343400"/>
            <a:ext cx="5029200" cy="4114800"/>
          </a:xfrm>
          <a:prstGeom prst="rect">
            <a:avLst/>
          </a:prstGeom>
          <a:noFill/>
          <a:ln>
            <a:noFill/>
          </a:ln>
        </p:spPr>
        <p:txBody>
          <a:bodyPr anchorCtr="0" anchor="t" bIns="91425" lIns="91425" rIns="91425" tIns="91425">
            <a:noAutofit/>
          </a:bodyPr>
          <a:lstStyle/>
          <a:p>
            <a:pPr lvl="0" marR="0" rtl="0">
              <a:lnSpc>
                <a:spcPct val="150000"/>
              </a:lnSpc>
              <a:spcBef>
                <a:spcPts val="0"/>
              </a:spcBef>
              <a:buClr>
                <a:schemeClr val="dk1"/>
              </a:buClr>
              <a:buSzPct val="100000"/>
              <a:buFont typeface="Arial"/>
              <a:buNone/>
            </a:pPr>
            <a:r>
              <a:rPr lang="en-US" sz="1100">
                <a:solidFill>
                  <a:srgbClr val="073763"/>
                </a:solidFill>
                <a:latin typeface="Verdana"/>
                <a:ea typeface="Verdana"/>
                <a:cs typeface="Verdana"/>
                <a:sym typeface="Verdana"/>
              </a:rPr>
              <a:t>We also learned that “Education </a:t>
            </a:r>
            <a:r>
              <a:rPr lang="en-US" sz="1100" u="sng">
                <a:solidFill>
                  <a:srgbClr val="073763"/>
                </a:solidFill>
                <a:latin typeface="Verdana"/>
                <a:ea typeface="Verdana"/>
                <a:cs typeface="Verdana"/>
                <a:sym typeface="Verdana"/>
              </a:rPr>
              <a:t>is</a:t>
            </a:r>
            <a:r>
              <a:rPr lang="en-US" sz="1100">
                <a:solidFill>
                  <a:srgbClr val="073763"/>
                </a:solidFill>
                <a:latin typeface="Verdana"/>
                <a:ea typeface="Verdana"/>
                <a:cs typeface="Verdana"/>
                <a:sym typeface="Verdana"/>
              </a:rPr>
              <a:t> one of the most critical areas of empowerment for women. When girls </a:t>
            </a:r>
            <a:r>
              <a:rPr lang="en-US" sz="1100" u="sng">
                <a:solidFill>
                  <a:srgbClr val="073763"/>
                </a:solidFill>
                <a:latin typeface="Verdana"/>
                <a:ea typeface="Verdana"/>
                <a:cs typeface="Verdana"/>
                <a:sym typeface="Verdana"/>
              </a:rPr>
              <a:t>are educated</a:t>
            </a:r>
            <a:r>
              <a:rPr lang="en-US" sz="1100">
                <a:solidFill>
                  <a:srgbClr val="073763"/>
                </a:solidFill>
                <a:latin typeface="Verdana"/>
                <a:ea typeface="Verdana"/>
                <a:cs typeface="Verdana"/>
                <a:sym typeface="Verdana"/>
              </a:rPr>
              <a:t>,   </a:t>
            </a:r>
            <a:r>
              <a:rPr lang="en-US" sz="1100" u="sng">
                <a:solidFill>
                  <a:srgbClr val="073763"/>
                </a:solidFill>
                <a:latin typeface="Verdana"/>
                <a:ea typeface="Verdana"/>
                <a:cs typeface="Verdana"/>
                <a:sym typeface="Verdana"/>
              </a:rPr>
              <a:t>they lead </a:t>
            </a:r>
            <a:r>
              <a:rPr lang="en-US" sz="1100">
                <a:solidFill>
                  <a:srgbClr val="073763"/>
                </a:solidFill>
                <a:latin typeface="Verdana"/>
                <a:ea typeface="Verdana"/>
                <a:cs typeface="Verdana"/>
                <a:sym typeface="Verdana"/>
              </a:rPr>
              <a:t>healthier and more productive lives.  . . . An educated girl </a:t>
            </a:r>
            <a:r>
              <a:rPr lang="en-US" sz="1100" u="sng">
                <a:solidFill>
                  <a:srgbClr val="073763"/>
                </a:solidFill>
                <a:latin typeface="Verdana"/>
                <a:ea typeface="Verdana"/>
                <a:cs typeface="Verdana"/>
                <a:sym typeface="Verdana"/>
              </a:rPr>
              <a:t>has</a:t>
            </a:r>
            <a:r>
              <a:rPr lang="en-US" sz="1100">
                <a:solidFill>
                  <a:srgbClr val="073763"/>
                </a:solidFill>
                <a:latin typeface="Verdana"/>
                <a:ea typeface="Verdana"/>
                <a:cs typeface="Verdana"/>
                <a:sym typeface="Verdana"/>
              </a:rPr>
              <a:t> a positive ripple effect on her health, family, community and society as a whole.” </a:t>
            </a:r>
          </a:p>
          <a:p>
            <a:pPr indent="-298450" lvl="0" marL="3657600" marR="0" rtl="0">
              <a:lnSpc>
                <a:spcPct val="150000"/>
              </a:lnSpc>
              <a:spcBef>
                <a:spcPts val="0"/>
              </a:spcBef>
              <a:buClr>
                <a:srgbClr val="073763"/>
              </a:buClr>
              <a:buSzPct val="100000"/>
              <a:buFont typeface="Verdana"/>
              <a:buChar char="-"/>
            </a:pPr>
            <a:r>
              <a:rPr lang="en-US" sz="1100" u="sng">
                <a:solidFill>
                  <a:srgbClr val="073763"/>
                </a:solidFill>
                <a:latin typeface="Verdana"/>
                <a:ea typeface="Verdana"/>
                <a:cs typeface="Verdana"/>
                <a:sym typeface="Verdana"/>
                <a:hlinkClick r:id="rId2"/>
              </a:rPr>
              <a:t>USAID</a:t>
            </a:r>
          </a:p>
        </p:txBody>
      </p:sp>
      <p:sp>
        <p:nvSpPr>
          <p:cNvPr id="89" name="Shape 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914400" y="4343400"/>
            <a:ext cx="5029200" cy="4114800"/>
          </a:xfrm>
          <a:prstGeom prst="rect">
            <a:avLst/>
          </a:prstGeom>
        </p:spPr>
        <p:txBody>
          <a:bodyPr anchorCtr="0" anchor="t" bIns="91425" lIns="91425" rIns="91425" tIns="91425">
            <a:noAutofit/>
          </a:bodyPr>
          <a:lstStyle/>
          <a:p>
            <a:pPr lvl="0" marR="0" rtl="0">
              <a:lnSpc>
                <a:spcPct val="150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Today I would like to talk with you about Girls Education as the world’s best investment.</a:t>
            </a:r>
          </a:p>
          <a:p>
            <a:pPr lvl="0" marR="0" rtl="0">
              <a:lnSpc>
                <a:spcPct val="150000"/>
              </a:lnSpc>
              <a:spcBef>
                <a:spcPts val="0"/>
              </a:spcBef>
              <a:buClr>
                <a:schemeClr val="dk1"/>
              </a:buClr>
              <a:buSzPct val="110000"/>
              <a:buFont typeface="Arial"/>
              <a:buNone/>
            </a:pPr>
            <a:r>
              <a:t/>
            </a:r>
            <a:endParaRPr sz="1000">
              <a:solidFill>
                <a:srgbClr val="073763"/>
              </a:solidFill>
              <a:latin typeface="Verdana"/>
              <a:ea typeface="Verdana"/>
              <a:cs typeface="Verdana"/>
              <a:sym typeface="Verdana"/>
            </a:endParaRPr>
          </a:p>
          <a:p>
            <a:pPr lvl="0" marR="0" rtl="0">
              <a:lnSpc>
                <a:spcPct val="150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And introduce you to an important book in the field, “What Works in Girls Education: Evidence for the World’s Best Investment”.</a:t>
            </a:r>
          </a:p>
          <a:p>
            <a:pPr indent="-292100" lvl="0" marL="457200" marR="0" rtl="0">
              <a:lnSpc>
                <a:spcPct val="150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It is a publication by the Center for Universal Education at the Brookings Institute in Washington DC. I refer to them from time to time in my blog and in FB posts. </a:t>
            </a:r>
          </a:p>
          <a:p>
            <a:pPr lvl="0" marR="0" rtl="0">
              <a:lnSpc>
                <a:spcPct val="150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The authors, Gene Sperling and Rebecca Winthrop make the case that Girls Education is the best investment developing countries can make. Following decades of research they have come up with a Top 10 list of why this is true. And that’s what I would like to explore with you today.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914400" y="4343400"/>
            <a:ext cx="5029200" cy="4114800"/>
          </a:xfrm>
          <a:prstGeom prst="rect">
            <a:avLst/>
          </a:prstGeom>
          <a:noFill/>
          <a:ln>
            <a:noFill/>
          </a:ln>
        </p:spPr>
        <p:txBody>
          <a:bodyPr anchorCtr="0" anchor="t" bIns="91425" lIns="91425" rIns="91425" tIns="91425">
            <a:noAutofit/>
          </a:bodyPr>
          <a:lstStyle/>
          <a:p>
            <a:pPr lvl="0" marR="0" rtl="0">
              <a:lnSpc>
                <a:spcPct val="150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We are all aware that… Increasing girls educational opportunities has a positive impact on developing nation’s growth. These statistics show how significant the impact can be:</a:t>
            </a:r>
          </a:p>
          <a:p>
            <a:pPr indent="-292100" lvl="1" marL="1371600" marR="0" rtl="0">
              <a:lnSpc>
                <a:spcPct val="150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 In a study of 100 countries, Dollar and Gatti found that increasing the share of women completing secondary education by 1 percent increases economic growth by 0.3 percent!</a:t>
            </a:r>
          </a:p>
          <a:p>
            <a:pPr indent="-292100" lvl="1" marL="1371600" marR="0" rtl="0">
              <a:lnSpc>
                <a:spcPct val="150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Gender education inequality explains 0.9 to 1.7 percent slower growth in East Asia, the Middle East, and North Africa.</a:t>
            </a:r>
          </a:p>
          <a:p>
            <a:pPr lvl="0" marR="0" rtl="0">
              <a:lnSpc>
                <a:spcPct val="150000"/>
              </a:lnSpc>
              <a:spcBef>
                <a:spcPts val="0"/>
              </a:spcBef>
              <a:buClr>
                <a:schemeClr val="dk1"/>
              </a:buClr>
              <a:buSzPct val="110000"/>
              <a:buFont typeface="Arial"/>
              <a:buNone/>
            </a:pPr>
            <a:r>
              <a:t/>
            </a:r>
            <a:endParaRPr sz="1000">
              <a:solidFill>
                <a:srgbClr val="073763"/>
              </a:solidFill>
              <a:latin typeface="Verdana"/>
              <a:ea typeface="Verdana"/>
              <a:cs typeface="Verdana"/>
              <a:sym typeface="Verdana"/>
            </a:endParaRPr>
          </a:p>
          <a:p>
            <a:pPr lvl="0" marR="0" rtl="0">
              <a:lnSpc>
                <a:spcPct val="150000"/>
              </a:lnSpc>
              <a:spcBef>
                <a:spcPts val="0"/>
              </a:spcBef>
              <a:buClr>
                <a:schemeClr val="dk1"/>
              </a:buClr>
              <a:buSzPct val="110000"/>
              <a:buFont typeface="Arial"/>
              <a:buNone/>
            </a:pPr>
            <a:r>
              <a:t/>
            </a:r>
            <a:endParaRPr sz="1000">
              <a:solidFill>
                <a:srgbClr val="073763"/>
              </a:solidFill>
              <a:latin typeface="Verdana"/>
              <a:ea typeface="Verdana"/>
              <a:cs typeface="Verdana"/>
              <a:sym typeface="Verdana"/>
            </a:endParaRPr>
          </a:p>
          <a:p>
            <a:pPr indent="387350" lvl="0" marR="0" rtl="0">
              <a:lnSpc>
                <a:spcPct val="150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And here is an impressive example from the agricultural sector:</a:t>
            </a:r>
          </a:p>
          <a:p>
            <a:pPr indent="-292100" lvl="1" marL="1371600" rtl="0">
              <a:lnSpc>
                <a:spcPct val="150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The International Food Policy Research Institute (IFPRI) found that increasing educational attainment for women in Kenya could increase their agricultural output by 25 percent.</a:t>
            </a:r>
          </a:p>
          <a:p>
            <a:pPr lvl="0" rtl="0">
              <a:lnSpc>
                <a:spcPct val="150000"/>
              </a:lnSpc>
              <a:spcBef>
                <a:spcPts val="0"/>
              </a:spcBef>
              <a:buClr>
                <a:schemeClr val="dk1"/>
              </a:buClr>
              <a:buSzPct val="110000"/>
              <a:buFont typeface="Arial"/>
              <a:buNone/>
            </a:pPr>
            <a:r>
              <a:t/>
            </a:r>
            <a:endParaRPr sz="1000">
              <a:solidFill>
                <a:srgbClr val="073763"/>
              </a:solidFill>
              <a:latin typeface="Verdana"/>
              <a:ea typeface="Verdana"/>
              <a:cs typeface="Verdana"/>
              <a:sym typeface="Verdana"/>
            </a:endParaRPr>
          </a:p>
          <a:p>
            <a:pPr indent="-69850" lvl="0" marL="457200" rtl="0">
              <a:lnSpc>
                <a:spcPct val="150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Many studies show the correlation between years of education and economic growth. But new studies emphasize that “</a:t>
            </a:r>
            <a:r>
              <a:rPr lang="en-US" sz="1000" u="sng">
                <a:solidFill>
                  <a:srgbClr val="073763"/>
                </a:solidFill>
                <a:latin typeface="Verdana"/>
                <a:ea typeface="Verdana"/>
                <a:cs typeface="Verdana"/>
                <a:sym typeface="Verdana"/>
              </a:rPr>
              <a:t>it is the quality</a:t>
            </a:r>
            <a:r>
              <a:rPr lang="en-US" sz="1000">
                <a:solidFill>
                  <a:srgbClr val="073763"/>
                </a:solidFill>
                <a:latin typeface="Verdana"/>
                <a:ea typeface="Verdana"/>
                <a:cs typeface="Verdana"/>
                <a:sym typeface="Verdana"/>
              </a:rPr>
              <a:t> of schooling that is more strongly associated with economic growth—and also with sustained increase in demand for schooling.”</a:t>
            </a:r>
          </a:p>
          <a:p>
            <a:pPr lvl="0" marR="0" rtl="0">
              <a:lnSpc>
                <a:spcPct val="150000"/>
              </a:lnSpc>
              <a:spcBef>
                <a:spcPts val="0"/>
              </a:spcBef>
              <a:buClr>
                <a:schemeClr val="dk1"/>
              </a:buClr>
              <a:buSzPct val="110000"/>
              <a:buFont typeface="Arial"/>
              <a:buNone/>
            </a:pPr>
            <a:r>
              <a:t/>
            </a:r>
            <a:endParaRPr sz="1000">
              <a:solidFill>
                <a:srgbClr val="073763"/>
              </a:solidFill>
              <a:latin typeface="Verdana"/>
              <a:ea typeface="Verdana"/>
              <a:cs typeface="Verdana"/>
              <a:sym typeface="Verdana"/>
            </a:endParaRPr>
          </a:p>
          <a:p>
            <a:pPr lvl="0" marR="0" rtl="0">
              <a:lnSpc>
                <a:spcPct val="150000"/>
              </a:lnSpc>
              <a:spcBef>
                <a:spcPts val="0"/>
              </a:spcBef>
              <a:buNone/>
            </a:pPr>
            <a:r>
              <a:rPr b="1" lang="en-US" sz="1000">
                <a:solidFill>
                  <a:srgbClr val="073763"/>
                </a:solidFill>
                <a:latin typeface="Verdana"/>
                <a:ea typeface="Verdana"/>
                <a:cs typeface="Verdana"/>
                <a:sym typeface="Verdana"/>
              </a:rPr>
              <a:t>Education leads to better wages and jobs for women</a:t>
            </a:r>
          </a:p>
          <a:p>
            <a:pPr lvl="0" rtl="0">
              <a:lnSpc>
                <a:spcPct val="150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Similar to the analysis on education and economic growth: Attending school helps increase individual earnings, </a:t>
            </a:r>
            <a:r>
              <a:rPr lang="en-US" sz="1000" u="sng">
                <a:solidFill>
                  <a:srgbClr val="073763"/>
                </a:solidFill>
                <a:latin typeface="Verdana"/>
                <a:ea typeface="Verdana"/>
                <a:cs typeface="Verdana"/>
                <a:sym typeface="Verdana"/>
              </a:rPr>
              <a:t>but learning well</a:t>
            </a:r>
            <a:r>
              <a:rPr lang="en-US" sz="1000">
                <a:solidFill>
                  <a:srgbClr val="073763"/>
                </a:solidFill>
                <a:latin typeface="Verdana"/>
                <a:ea typeface="Verdana"/>
                <a:cs typeface="Verdana"/>
                <a:sym typeface="Verdana"/>
              </a:rPr>
              <a:t> and </a:t>
            </a:r>
            <a:r>
              <a:rPr lang="en-US" sz="1000" u="sng">
                <a:solidFill>
                  <a:srgbClr val="073763"/>
                </a:solidFill>
                <a:latin typeface="Verdana"/>
                <a:ea typeface="Verdana"/>
                <a:cs typeface="Verdana"/>
                <a:sym typeface="Verdana"/>
              </a:rPr>
              <a:t>having strong skills</a:t>
            </a:r>
            <a:r>
              <a:rPr lang="en-US" sz="1000">
                <a:solidFill>
                  <a:srgbClr val="073763"/>
                </a:solidFill>
                <a:latin typeface="Verdana"/>
                <a:ea typeface="Verdana"/>
                <a:cs typeface="Verdana"/>
                <a:sym typeface="Verdana"/>
              </a:rPr>
              <a:t> for the labor market boosts earnings even more.</a:t>
            </a:r>
          </a:p>
          <a:p>
            <a:pPr lvl="0" rtl="0">
              <a:lnSpc>
                <a:spcPct val="150000"/>
              </a:lnSpc>
              <a:spcBef>
                <a:spcPts val="0"/>
              </a:spcBef>
              <a:buClr>
                <a:schemeClr val="dk1"/>
              </a:buClr>
              <a:buSzPct val="110000"/>
              <a:buFont typeface="Arial"/>
              <a:buNone/>
            </a:pPr>
            <a:r>
              <a:t/>
            </a:r>
            <a:endParaRPr sz="1000">
              <a:solidFill>
                <a:srgbClr val="073763"/>
              </a:solidFill>
              <a:latin typeface="Verdana"/>
              <a:ea typeface="Verdana"/>
              <a:cs typeface="Verdana"/>
              <a:sym typeface="Verdana"/>
            </a:endParaRPr>
          </a:p>
          <a:p>
            <a:pPr lvl="0" rtl="0">
              <a:lnSpc>
                <a:spcPct val="150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In addition to higher earnings, increased education also has the added benefit of helping women get and keep better jobs: In the developing world, many women are engaged in vulnerable employment, like in informal economies or unpaid work for their families. With education women are able to access better paying and more secure jobs in the formal economy.</a:t>
            </a:r>
          </a:p>
          <a:p>
            <a:pPr lvl="0" rtl="0">
              <a:lnSpc>
                <a:spcPct val="150000"/>
              </a:lnSpc>
              <a:spcBef>
                <a:spcPts val="0"/>
              </a:spcBef>
              <a:buClr>
                <a:schemeClr val="dk1"/>
              </a:buClr>
              <a:buSzPct val="110000"/>
              <a:buFont typeface="Arial"/>
              <a:buNone/>
            </a:pPr>
            <a:r>
              <a:t/>
            </a:r>
            <a:endParaRPr sz="1000">
              <a:solidFill>
                <a:srgbClr val="073763"/>
              </a:solidFill>
              <a:latin typeface="Verdana"/>
              <a:ea typeface="Verdana"/>
              <a:cs typeface="Verdana"/>
              <a:sym typeface="Verdana"/>
            </a:endParaRPr>
          </a:p>
        </p:txBody>
      </p:sp>
      <p:sp>
        <p:nvSpPr>
          <p:cNvPr id="105" name="Shape 1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txBox="1"/>
          <p:nvPr>
            <p:ph idx="1" type="body"/>
          </p:nvPr>
        </p:nvSpPr>
        <p:spPr>
          <a:xfrm>
            <a:off x="914400" y="4343400"/>
            <a:ext cx="5029200" cy="4114800"/>
          </a:xfrm>
          <a:prstGeom prst="rect">
            <a:avLst/>
          </a:prstGeom>
          <a:noFill/>
          <a:ln>
            <a:noFill/>
          </a:ln>
        </p:spPr>
        <p:txBody>
          <a:bodyPr anchorCtr="0" anchor="t" bIns="91425" lIns="91425" rIns="91425" tIns="91425">
            <a:noAutofit/>
          </a:bodyPr>
          <a:lstStyle/>
          <a:p>
            <a:pPr lvl="0" marR="0" rtl="0">
              <a:lnSpc>
                <a:spcPct val="150000"/>
              </a:lnSpc>
              <a:spcBef>
                <a:spcPts val="0"/>
              </a:spcBef>
              <a:buNone/>
            </a:pPr>
            <a:r>
              <a:rPr b="1" lang="en-US" sz="1000">
                <a:solidFill>
                  <a:srgbClr val="073763"/>
                </a:solidFill>
                <a:latin typeface="Verdana"/>
                <a:ea typeface="Verdana"/>
                <a:cs typeface="Verdana"/>
                <a:sym typeface="Verdana"/>
              </a:rPr>
              <a:t>Education saves the lives of children and their mothers </a:t>
            </a:r>
          </a:p>
          <a:p>
            <a:pPr lvl="0" rtl="0">
              <a:lnSpc>
                <a:spcPct val="150000"/>
              </a:lnSpc>
              <a:spcBef>
                <a:spcPts val="0"/>
              </a:spcBef>
              <a:buNone/>
            </a:pPr>
            <a:r>
              <a:rPr lang="en-US" sz="1000">
                <a:solidFill>
                  <a:srgbClr val="073763"/>
                </a:solidFill>
                <a:latin typeface="Verdana"/>
                <a:ea typeface="Verdana"/>
                <a:cs typeface="Verdana"/>
                <a:sym typeface="Verdana"/>
              </a:rPr>
              <a:t>The statistics here are staggering...</a:t>
            </a:r>
          </a:p>
          <a:p>
            <a:pPr indent="-292100" lvl="0" marL="457200" rtl="0">
              <a:lnSpc>
                <a:spcPct val="150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A 58-country study commissioned by UNESCO shows that universal primary education for girls would reduce child mortality by 15 percent; 	</a:t>
            </a:r>
            <a:r>
              <a:rPr lang="en-US" sz="1000" u="sng">
                <a:solidFill>
                  <a:srgbClr val="073763"/>
                </a:solidFill>
                <a:latin typeface="Verdana"/>
                <a:ea typeface="Verdana"/>
                <a:cs typeface="Verdana"/>
                <a:sym typeface="Verdana"/>
              </a:rPr>
              <a:t>universal secondary education would reduce child mortality by 49 percent</a:t>
            </a:r>
            <a:r>
              <a:rPr lang="en-US" sz="1000">
                <a:solidFill>
                  <a:srgbClr val="073763"/>
                </a:solidFill>
                <a:latin typeface="Verdana"/>
                <a:ea typeface="Verdana"/>
                <a:cs typeface="Verdana"/>
                <a:sym typeface="Verdana"/>
              </a:rPr>
              <a:t>. </a:t>
            </a:r>
          </a:p>
          <a:p>
            <a:pPr lvl="0" rtl="0">
              <a:lnSpc>
                <a:spcPct val="150000"/>
              </a:lnSpc>
              <a:spcBef>
                <a:spcPts val="0"/>
              </a:spcBef>
              <a:buNone/>
            </a:pPr>
            <a:r>
              <a:rPr lang="en-US" sz="1000">
                <a:solidFill>
                  <a:srgbClr val="073763"/>
                </a:solidFill>
                <a:latin typeface="Verdana"/>
                <a:ea typeface="Verdana"/>
                <a:cs typeface="Verdana"/>
                <a:sym typeface="Verdana"/>
              </a:rPr>
              <a:t>This I found very interesting...</a:t>
            </a:r>
          </a:p>
          <a:p>
            <a:pPr indent="-292100" lvl="0" marL="457200" rtl="0">
              <a:lnSpc>
                <a:spcPct val="150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A study in India found that improving infrastructure through piped water helped improve sanitation, lessen cases of diarrhea, and in turn reduce child mortality. However, for the poorest households where mothers had low levels of education, the health gains by-passed children in these households. When mothers do not have the knowledge to properly use new systems, the improvements are lost on their children.</a:t>
            </a:r>
          </a:p>
          <a:p>
            <a:pPr lvl="0" marR="0" rtl="0">
              <a:lnSpc>
                <a:spcPct val="150000"/>
              </a:lnSpc>
              <a:spcBef>
                <a:spcPts val="0"/>
              </a:spcBef>
              <a:buNone/>
            </a:pPr>
            <a:r>
              <a:rPr lang="en-US" sz="1000">
                <a:solidFill>
                  <a:srgbClr val="073763"/>
                </a:solidFill>
                <a:latin typeface="Verdana"/>
                <a:ea typeface="Verdana"/>
                <a:cs typeface="Verdana"/>
                <a:sym typeface="Verdana"/>
              </a:rPr>
              <a:t>Two more quick stats:</a:t>
            </a:r>
          </a:p>
          <a:p>
            <a:pPr indent="0" lvl="0" marL="457200" rtl="0">
              <a:lnSpc>
                <a:spcPct val="150000"/>
              </a:lnSpc>
              <a:spcBef>
                <a:spcPts val="0"/>
              </a:spcBef>
              <a:buNone/>
            </a:pPr>
            <a:r>
              <a:rPr lang="en-US" sz="1000">
                <a:solidFill>
                  <a:srgbClr val="073763"/>
                </a:solidFill>
                <a:latin typeface="Verdana"/>
                <a:ea typeface="Verdana"/>
                <a:cs typeface="Verdana"/>
                <a:sym typeface="Verdana"/>
              </a:rPr>
              <a:t>• Data from 108 countries over twenty years show that if every woman in the world had a primary education, maternal deaths could fall 66 percent and save an estimated 189,000 lives per year.</a:t>
            </a:r>
          </a:p>
          <a:p>
            <a:pPr indent="0" lvl="0" marL="457200" rtl="0">
              <a:lnSpc>
                <a:spcPct val="150000"/>
              </a:lnSpc>
              <a:spcBef>
                <a:spcPts val="0"/>
              </a:spcBef>
              <a:buNone/>
            </a:pPr>
            <a:r>
              <a:rPr lang="en-US" sz="1000">
                <a:solidFill>
                  <a:srgbClr val="073763"/>
                </a:solidFill>
                <a:latin typeface="Verdana"/>
                <a:ea typeface="Verdana"/>
                <a:cs typeface="Verdana"/>
                <a:sym typeface="Verdana"/>
              </a:rPr>
              <a:t>• In Sub-Saharan Africa, maternal mortality could fall by 70 percent, from 500 to 150 deaths per 100,000 births.</a:t>
            </a:r>
          </a:p>
          <a:p>
            <a:pPr indent="0" lvl="0" marL="457200" rtl="0">
              <a:lnSpc>
                <a:spcPct val="150000"/>
              </a:lnSpc>
              <a:spcBef>
                <a:spcPts val="0"/>
              </a:spcBef>
              <a:buNone/>
            </a:pPr>
            <a:r>
              <a:t/>
            </a:r>
            <a:endParaRPr sz="1000">
              <a:solidFill>
                <a:srgbClr val="073763"/>
              </a:solidFill>
              <a:latin typeface="Verdana"/>
              <a:ea typeface="Verdana"/>
              <a:cs typeface="Verdana"/>
              <a:sym typeface="Verdana"/>
            </a:endParaRPr>
          </a:p>
          <a:p>
            <a:pPr indent="0" lvl="0" marL="457200" rtl="0">
              <a:lnSpc>
                <a:spcPct val="150000"/>
              </a:lnSpc>
              <a:spcBef>
                <a:spcPts val="0"/>
              </a:spcBef>
              <a:buNone/>
            </a:pPr>
            <a:r>
              <a:rPr lang="en-US" sz="1000">
                <a:solidFill>
                  <a:srgbClr val="073763"/>
                </a:solidFill>
                <a:latin typeface="Verdana"/>
                <a:ea typeface="Verdana"/>
                <a:cs typeface="Verdana"/>
                <a:sym typeface="Verdana"/>
              </a:rPr>
              <a:t>The effect of girls’ education is higher than the effect of some of the typical health interventions. </a:t>
            </a:r>
          </a:p>
          <a:p>
            <a:pPr indent="0" lvl="0" marL="457200" rtl="0">
              <a:lnSpc>
                <a:spcPct val="150000"/>
              </a:lnSpc>
              <a:spcBef>
                <a:spcPts val="0"/>
              </a:spcBef>
              <a:buNone/>
            </a:pPr>
            <a:r>
              <a:t/>
            </a:r>
            <a:endParaRPr sz="1000">
              <a:solidFill>
                <a:srgbClr val="073763"/>
              </a:solidFill>
              <a:latin typeface="Verdana"/>
              <a:ea typeface="Verdana"/>
              <a:cs typeface="Verdana"/>
              <a:sym typeface="Verdana"/>
            </a:endParaRPr>
          </a:p>
          <a:p>
            <a:pPr indent="0" lvl="0" marL="457200" rtl="0">
              <a:lnSpc>
                <a:spcPct val="150000"/>
              </a:lnSpc>
              <a:spcBef>
                <a:spcPts val="0"/>
              </a:spcBef>
              <a:buNone/>
            </a:pPr>
            <a:r>
              <a:rPr lang="en-US" sz="1000">
                <a:solidFill>
                  <a:srgbClr val="073763"/>
                </a:solidFill>
                <a:latin typeface="Verdana"/>
                <a:ea typeface="Verdana"/>
                <a:cs typeface="Verdana"/>
                <a:sym typeface="Verdana"/>
              </a:rPr>
              <a:t>The studies also show that the reason education reduces maternal deaths is that educated mothers have fewer pregnancies and are less likely to give birth as teenagers.</a:t>
            </a:r>
          </a:p>
          <a:p>
            <a:pPr lvl="0" marR="0" rtl="0">
              <a:lnSpc>
                <a:spcPct val="150000"/>
              </a:lnSpc>
              <a:spcBef>
                <a:spcPts val="0"/>
              </a:spcBef>
              <a:buNone/>
            </a:pPr>
            <a:r>
              <a:t/>
            </a:r>
            <a:endParaRPr sz="1000">
              <a:solidFill>
                <a:srgbClr val="073763"/>
              </a:solidFill>
              <a:latin typeface="Verdana"/>
              <a:ea typeface="Verdana"/>
              <a:cs typeface="Verdana"/>
              <a:sym typeface="Verdana"/>
            </a:endParaRPr>
          </a:p>
          <a:p>
            <a:pPr lvl="0" marR="0" rtl="0">
              <a:lnSpc>
                <a:spcPct val="150000"/>
              </a:lnSpc>
              <a:spcBef>
                <a:spcPts val="0"/>
              </a:spcBef>
              <a:buNone/>
            </a:pPr>
            <a:r>
              <a:rPr b="1" lang="en-US" sz="1000">
                <a:solidFill>
                  <a:srgbClr val="073763"/>
                </a:solidFill>
                <a:latin typeface="Verdana"/>
                <a:ea typeface="Verdana"/>
                <a:cs typeface="Verdana"/>
                <a:sym typeface="Verdana"/>
              </a:rPr>
              <a:t>Education reduces rates of HIV/AIDS and malaria</a:t>
            </a:r>
          </a:p>
          <a:p>
            <a:pPr lvl="0" rtl="0">
              <a:lnSpc>
                <a:spcPct val="150000"/>
              </a:lnSpc>
              <a:spcBef>
                <a:spcPts val="0"/>
              </a:spcBef>
              <a:buNone/>
            </a:pPr>
            <a:r>
              <a:rPr lang="en-US" sz="1000">
                <a:solidFill>
                  <a:srgbClr val="073763"/>
                </a:solidFill>
                <a:latin typeface="Verdana"/>
                <a:ea typeface="Verdana"/>
                <a:cs typeface="Verdana"/>
                <a:sym typeface="Verdana"/>
              </a:rPr>
              <a:t>Girls’ education is often called the social vaccine against HIV/AIDS because of the significant reduction in the incidence of that disease among better-educated girls and women. Increasing girls’ and women’s education reduces their risk of contracting HIV or transmitting HIV to their babies. Better-educated women have more knowledge about how HIV is contracted and are better prepared to prevent transmission. For Example:</a:t>
            </a:r>
          </a:p>
          <a:p>
            <a:pPr indent="-292100" lvl="0" marL="457200" rtl="0">
              <a:lnSpc>
                <a:spcPct val="150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In Sub-Saharan Africa, just 72 percent of illiterate women know that	HIV is not transmitted by sharing food, and only 52 percent know where to seek treatment, (compared with 91 and 85 percent of literate women, respectively.)</a:t>
            </a:r>
          </a:p>
          <a:p>
            <a:pPr lvl="0" rtl="0">
              <a:lnSpc>
                <a:spcPct val="150000"/>
              </a:lnSpc>
              <a:spcBef>
                <a:spcPts val="0"/>
              </a:spcBef>
              <a:buNone/>
            </a:pPr>
            <a:r>
              <a:rPr lang="en-US" sz="1000">
                <a:solidFill>
                  <a:srgbClr val="073763"/>
                </a:solidFill>
                <a:latin typeface="Verdana"/>
                <a:ea typeface="Verdana"/>
                <a:cs typeface="Verdana"/>
                <a:sym typeface="Verdana"/>
              </a:rPr>
              <a:t>This also holds for malaria; better-educated girls and women are less likely to contract malaria, have children who are less likely to contract malaria, and are more likely to use prevention techniques, such as bed nets.</a:t>
            </a:r>
          </a:p>
          <a:p>
            <a:pPr indent="0" lvl="0" marL="0" rtl="0">
              <a:lnSpc>
                <a:spcPct val="150000"/>
              </a:lnSpc>
              <a:spcBef>
                <a:spcPts val="0"/>
              </a:spcBef>
              <a:buNone/>
            </a:pPr>
            <a:r>
              <a:t/>
            </a:r>
            <a:endParaRPr sz="1000">
              <a:solidFill>
                <a:srgbClr val="073763"/>
              </a:solidFill>
              <a:latin typeface="Verdana"/>
              <a:ea typeface="Verdana"/>
              <a:cs typeface="Verdana"/>
              <a:sym typeface="Verdana"/>
            </a:endParaRPr>
          </a:p>
        </p:txBody>
      </p:sp>
      <p:sp>
        <p:nvSpPr>
          <p:cNvPr id="112" name="Shape 1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914400" y="4343400"/>
            <a:ext cx="5029200" cy="4114800"/>
          </a:xfrm>
          <a:prstGeom prst="rect">
            <a:avLst/>
          </a:prstGeom>
          <a:noFill/>
          <a:ln>
            <a:noFill/>
          </a:ln>
        </p:spPr>
        <p:txBody>
          <a:bodyPr anchorCtr="0" anchor="t" bIns="91425" lIns="91425" rIns="91425" tIns="91425">
            <a:noAutofit/>
          </a:bodyPr>
          <a:lstStyle/>
          <a:p>
            <a:pPr lvl="0" marR="0" rtl="0">
              <a:lnSpc>
                <a:spcPct val="150000"/>
              </a:lnSpc>
              <a:spcBef>
                <a:spcPts val="0"/>
              </a:spcBef>
              <a:buNone/>
            </a:pPr>
            <a:r>
              <a:rPr b="1" lang="en-US" sz="1000">
                <a:solidFill>
                  <a:srgbClr val="073763"/>
                </a:solidFill>
                <a:latin typeface="Verdana"/>
                <a:ea typeface="Verdana"/>
                <a:cs typeface="Verdana"/>
                <a:sym typeface="Verdana"/>
              </a:rPr>
              <a:t>Education leads to smaller and more sustainable families</a:t>
            </a:r>
          </a:p>
          <a:p>
            <a:pPr lvl="0" rtl="0">
              <a:lnSpc>
                <a:spcPct val="150000"/>
              </a:lnSpc>
              <a:spcBef>
                <a:spcPts val="0"/>
              </a:spcBef>
              <a:buNone/>
            </a:pPr>
            <a:r>
              <a:rPr lang="en-US" sz="1000">
                <a:solidFill>
                  <a:srgbClr val="073763"/>
                </a:solidFill>
                <a:latin typeface="Verdana"/>
                <a:ea typeface="Verdana"/>
                <a:cs typeface="Verdana"/>
                <a:sym typeface="Verdana"/>
              </a:rPr>
              <a:t>Women with higher levels of education </a:t>
            </a:r>
            <a:r>
              <a:rPr lang="en-US" sz="1000" u="sng">
                <a:solidFill>
                  <a:srgbClr val="073763"/>
                </a:solidFill>
                <a:latin typeface="Verdana"/>
                <a:ea typeface="Verdana"/>
                <a:cs typeface="Verdana"/>
                <a:sym typeface="Verdana"/>
              </a:rPr>
              <a:t>have fewer children</a:t>
            </a:r>
            <a:r>
              <a:rPr lang="en-US" sz="1000">
                <a:solidFill>
                  <a:srgbClr val="073763"/>
                </a:solidFill>
                <a:latin typeface="Verdana"/>
                <a:ea typeface="Verdana"/>
                <a:cs typeface="Verdana"/>
                <a:sym typeface="Verdana"/>
              </a:rPr>
              <a:t>, particularly once they reach secondary education. Women with higher levels of education are also more likely to </a:t>
            </a:r>
            <a:r>
              <a:rPr lang="en-US" sz="1000" u="sng">
                <a:solidFill>
                  <a:srgbClr val="073763"/>
                </a:solidFill>
                <a:latin typeface="Verdana"/>
                <a:ea typeface="Verdana"/>
                <a:cs typeface="Verdana"/>
                <a:sym typeface="Verdana"/>
              </a:rPr>
              <a:t>give birth for the first time later in life and to have children more than two years apart</a:t>
            </a:r>
            <a:r>
              <a:rPr lang="en-US" sz="1000">
                <a:solidFill>
                  <a:srgbClr val="073763"/>
                </a:solidFill>
                <a:latin typeface="Verdana"/>
                <a:ea typeface="Verdana"/>
                <a:cs typeface="Verdana"/>
                <a:sym typeface="Verdana"/>
              </a:rPr>
              <a:t>. Both are important because health complications increase when children are born to young mothers and when they are born less than two years apart. </a:t>
            </a:r>
          </a:p>
          <a:p>
            <a:pPr lvl="0" rtl="0">
              <a:lnSpc>
                <a:spcPct val="150000"/>
              </a:lnSpc>
              <a:spcBef>
                <a:spcPts val="0"/>
              </a:spcBef>
              <a:buNone/>
            </a:pPr>
            <a:r>
              <a:rPr lang="en-US" sz="1000">
                <a:solidFill>
                  <a:srgbClr val="073763"/>
                </a:solidFill>
                <a:latin typeface="Verdana"/>
                <a:ea typeface="Verdana"/>
                <a:cs typeface="Verdana"/>
                <a:sym typeface="Verdana"/>
              </a:rPr>
              <a:t>For example:</a:t>
            </a:r>
          </a:p>
          <a:p>
            <a:pPr indent="-292100" lvl="0" marL="457200" rtl="0">
              <a:lnSpc>
                <a:spcPct val="150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In Angola, the fertility rate of a woman with no education is 7.8 children, compared with 5.9 children for a woman with primary education and 2.5 children for a woman with secondary education or more. </a:t>
            </a:r>
          </a:p>
          <a:p>
            <a:pPr indent="-292100" lvl="0" marL="457200" rtl="0">
              <a:lnSpc>
                <a:spcPct val="150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In Brazil, a study found that illiterate women have an average of 6 children each, whereas literate women have an average of 2.5 children.</a:t>
            </a:r>
          </a:p>
          <a:p>
            <a:pPr lvl="0" rtl="0">
              <a:lnSpc>
                <a:spcPct val="150000"/>
              </a:lnSpc>
              <a:spcBef>
                <a:spcPts val="0"/>
              </a:spcBef>
              <a:buNone/>
            </a:pPr>
            <a:r>
              <a:t/>
            </a:r>
            <a:endParaRPr sz="1000">
              <a:solidFill>
                <a:srgbClr val="073763"/>
              </a:solidFill>
              <a:latin typeface="Verdana"/>
              <a:ea typeface="Verdana"/>
              <a:cs typeface="Verdana"/>
              <a:sym typeface="Verdana"/>
            </a:endParaRPr>
          </a:p>
          <a:p>
            <a:pPr lvl="0" rtl="0">
              <a:lnSpc>
                <a:spcPct val="150000"/>
              </a:lnSpc>
              <a:spcBef>
                <a:spcPts val="0"/>
              </a:spcBef>
              <a:buNone/>
            </a:pPr>
            <a:r>
              <a:rPr lang="en-US" sz="1000">
                <a:solidFill>
                  <a:srgbClr val="073763"/>
                </a:solidFill>
                <a:latin typeface="Verdana"/>
                <a:ea typeface="Verdana"/>
                <a:cs typeface="Verdana"/>
                <a:sym typeface="Verdana"/>
              </a:rPr>
              <a:t>Smaller families are also more sustainable; for the immediate family and for the global environment! A 2011 study estimated that if we had 100% global enrollment at the primary and secondary levels, there would be 843 million fewer people in the world by 2050. </a:t>
            </a:r>
          </a:p>
          <a:p>
            <a:pPr lvl="0" marR="0" rtl="0">
              <a:lnSpc>
                <a:spcPct val="150000"/>
              </a:lnSpc>
              <a:spcBef>
                <a:spcPts val="0"/>
              </a:spcBef>
              <a:buNone/>
            </a:pPr>
            <a:r>
              <a:t/>
            </a:r>
            <a:endParaRPr sz="1000">
              <a:solidFill>
                <a:srgbClr val="073763"/>
              </a:solidFill>
              <a:latin typeface="Verdana"/>
              <a:ea typeface="Verdana"/>
              <a:cs typeface="Verdana"/>
              <a:sym typeface="Verdana"/>
            </a:endParaRPr>
          </a:p>
          <a:p>
            <a:pPr lvl="0" marR="0" rtl="0">
              <a:lnSpc>
                <a:spcPct val="150000"/>
              </a:lnSpc>
              <a:spcBef>
                <a:spcPts val="0"/>
              </a:spcBef>
              <a:buNone/>
            </a:pPr>
            <a:r>
              <a:rPr b="1" lang="en-US" sz="1000">
                <a:solidFill>
                  <a:srgbClr val="073763"/>
                </a:solidFill>
                <a:latin typeface="Verdana"/>
                <a:ea typeface="Verdana"/>
                <a:cs typeface="Verdana"/>
                <a:sym typeface="Verdana"/>
              </a:rPr>
              <a:t>Education results in healthier and better-educated children</a:t>
            </a:r>
          </a:p>
          <a:p>
            <a:pPr lvl="0" rtl="0">
              <a:lnSpc>
                <a:spcPct val="150000"/>
              </a:lnSpc>
              <a:spcBef>
                <a:spcPts val="0"/>
              </a:spcBef>
              <a:buNone/>
            </a:pPr>
            <a:r>
              <a:rPr lang="en-US" sz="1000" u="sng">
                <a:solidFill>
                  <a:srgbClr val="073763"/>
                </a:solidFill>
                <a:latin typeface="Verdana"/>
                <a:ea typeface="Verdana"/>
                <a:cs typeface="Verdana"/>
                <a:sym typeface="Verdana"/>
              </a:rPr>
              <a:t>Educated mothers have on the whole, healthier children</a:t>
            </a:r>
            <a:r>
              <a:rPr lang="en-US" sz="1000">
                <a:solidFill>
                  <a:srgbClr val="073763"/>
                </a:solidFill>
                <a:latin typeface="Verdana"/>
                <a:ea typeface="Verdana"/>
                <a:cs typeface="Verdana"/>
                <a:sym typeface="Verdana"/>
              </a:rPr>
              <a:t>. This doesn’t really surprise us. For one, we know that better educated mothers are more likely to immunize their children and seek medical care. But lets look at some sobering numbers about malnutrition which we may not be familiar with...</a:t>
            </a:r>
          </a:p>
          <a:p>
            <a:pPr lvl="0" rtl="0">
              <a:lnSpc>
                <a:spcPct val="150000"/>
              </a:lnSpc>
              <a:spcBef>
                <a:spcPts val="0"/>
              </a:spcBef>
              <a:buNone/>
            </a:pPr>
            <a:r>
              <a:t/>
            </a:r>
            <a:endParaRPr sz="1000">
              <a:solidFill>
                <a:srgbClr val="073763"/>
              </a:solidFill>
              <a:latin typeface="Verdana"/>
              <a:ea typeface="Verdana"/>
              <a:cs typeface="Verdana"/>
              <a:sym typeface="Verdana"/>
            </a:endParaRPr>
          </a:p>
          <a:p>
            <a:pPr lvl="0" rtl="0">
              <a:lnSpc>
                <a:spcPct val="150000"/>
              </a:lnSpc>
              <a:spcBef>
                <a:spcPts val="0"/>
              </a:spcBef>
              <a:buNone/>
            </a:pPr>
            <a:r>
              <a:rPr lang="en-US" sz="1000">
                <a:solidFill>
                  <a:srgbClr val="073763"/>
                </a:solidFill>
                <a:latin typeface="Verdana"/>
                <a:ea typeface="Verdana"/>
                <a:cs typeface="Verdana"/>
                <a:sym typeface="Verdana"/>
              </a:rPr>
              <a:t>Malnutrition is the underlying cause of 45 percent of child deaths globally. Child stunting, when children are short for their age, is typically a result of malnutrition; severely stunted children are four times more likely to die before age five than those who have sufficient nutrition.</a:t>
            </a:r>
          </a:p>
          <a:p>
            <a:pPr lvl="0" rtl="0">
              <a:lnSpc>
                <a:spcPct val="150000"/>
              </a:lnSpc>
              <a:spcBef>
                <a:spcPts val="0"/>
              </a:spcBef>
              <a:buNone/>
            </a:pPr>
            <a:r>
              <a:rPr lang="en-US" sz="1000">
                <a:solidFill>
                  <a:srgbClr val="073763"/>
                </a:solidFill>
                <a:latin typeface="Verdana"/>
                <a:ea typeface="Verdana"/>
                <a:cs typeface="Verdana"/>
                <a:sym typeface="Verdana"/>
              </a:rPr>
              <a:t>Yet there is hope in tackling this crisis of hunger... According to the 2014 EFA Global Monitoring Report “If all women completed secondary education, 26 percent or 11.9 million fewer children, would suffer from stunting.” </a:t>
            </a:r>
          </a:p>
          <a:p>
            <a:pPr lvl="0" rtl="0">
              <a:lnSpc>
                <a:spcPct val="150000"/>
              </a:lnSpc>
              <a:spcBef>
                <a:spcPts val="0"/>
              </a:spcBef>
              <a:buNone/>
            </a:pPr>
            <a:r>
              <a:rPr lang="en-US" sz="1000">
                <a:solidFill>
                  <a:srgbClr val="073763"/>
                </a:solidFill>
                <a:latin typeface="Verdana"/>
                <a:ea typeface="Verdana"/>
                <a:cs typeface="Verdana"/>
                <a:sym typeface="Verdana"/>
              </a:rPr>
              <a:t>(what is it about education that reduces malnutrition… 1. Knowledge about nutrition, so mothers can make better choices with limited resources)</a:t>
            </a:r>
          </a:p>
          <a:p>
            <a:pPr lvl="0" rtl="0">
              <a:lnSpc>
                <a:spcPct val="150000"/>
              </a:lnSpc>
              <a:spcBef>
                <a:spcPts val="0"/>
              </a:spcBef>
              <a:buNone/>
            </a:pPr>
            <a:r>
              <a:t/>
            </a:r>
            <a:endParaRPr sz="1000">
              <a:solidFill>
                <a:srgbClr val="073763"/>
              </a:solidFill>
              <a:latin typeface="Verdana"/>
              <a:ea typeface="Verdana"/>
              <a:cs typeface="Verdana"/>
              <a:sym typeface="Verdana"/>
            </a:endParaRPr>
          </a:p>
          <a:p>
            <a:pPr lvl="0" rtl="0">
              <a:lnSpc>
                <a:spcPct val="150000"/>
              </a:lnSpc>
              <a:spcBef>
                <a:spcPts val="0"/>
              </a:spcBef>
              <a:buNone/>
            </a:pPr>
            <a:r>
              <a:rPr lang="en-US" sz="1000" u="sng">
                <a:solidFill>
                  <a:srgbClr val="073763"/>
                </a:solidFill>
                <a:latin typeface="Verdana"/>
                <a:ea typeface="Verdana"/>
                <a:cs typeface="Verdana"/>
                <a:sym typeface="Verdana"/>
              </a:rPr>
              <a:t>Educated mothers also have better educated children.</a:t>
            </a:r>
            <a:r>
              <a:rPr lang="en-US" sz="1000">
                <a:solidFill>
                  <a:srgbClr val="073763"/>
                </a:solidFill>
                <a:latin typeface="Verdana"/>
                <a:ea typeface="Verdana"/>
                <a:cs typeface="Verdana"/>
                <a:sym typeface="Verdana"/>
              </a:rPr>
              <a:t> </a:t>
            </a:r>
          </a:p>
          <a:p>
            <a:pPr indent="-292100" lvl="0" marL="457200" rtl="0">
              <a:lnSpc>
                <a:spcPct val="150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Multiple studies have found that a mother’s level of education has a strong positive effect on her daughters’ enrollment—more than on son’s and significantly more than the effect of fathers’ education on daughters.</a:t>
            </a:r>
          </a:p>
          <a:p>
            <a:pPr indent="-292100" lvl="0" marL="457200" rtl="0">
              <a:lnSpc>
                <a:spcPct val="150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A 2011 World Bank report shows that Pakistani children whose mothers had even only 1 year of schooling, spent 1 extra hour studying per day and reported higher scores. </a:t>
            </a:r>
          </a:p>
        </p:txBody>
      </p:sp>
      <p:sp>
        <p:nvSpPr>
          <p:cNvPr id="119" name="Shape 1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914400" y="4343400"/>
            <a:ext cx="5029200" cy="4114800"/>
          </a:xfrm>
          <a:prstGeom prst="rect">
            <a:avLst/>
          </a:prstGeom>
          <a:noFill/>
          <a:ln>
            <a:noFill/>
          </a:ln>
        </p:spPr>
        <p:txBody>
          <a:bodyPr anchorCtr="0" anchor="t" bIns="91425" lIns="91425" rIns="91425" tIns="91425">
            <a:noAutofit/>
          </a:bodyPr>
          <a:lstStyle/>
          <a:p>
            <a:pPr lvl="0" marR="0" rtl="0">
              <a:lnSpc>
                <a:spcPct val="150000"/>
              </a:lnSpc>
              <a:spcBef>
                <a:spcPts val="0"/>
              </a:spcBef>
              <a:buNone/>
            </a:pPr>
            <a:r>
              <a:rPr b="1" lang="en-US" sz="1000">
                <a:solidFill>
                  <a:srgbClr val="073763"/>
                </a:solidFill>
                <a:latin typeface="Verdana"/>
                <a:ea typeface="Verdana"/>
                <a:cs typeface="Verdana"/>
                <a:sym typeface="Verdana"/>
              </a:rPr>
              <a:t>Education reduces rates of child marriage</a:t>
            </a:r>
          </a:p>
          <a:p>
            <a:pPr lvl="0" rtl="0">
              <a:lnSpc>
                <a:spcPct val="150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A high-quality education for girls is a critical strategy to prevent child marriage and to mitigate the harmful consequences for girls who are already married. Child marriage is a global issue with millions of girls married every year around the world. Marriage frequently means an end to a girl’s schooling either in the run up to her marriage, or shortly afterward when a girl’s domestic duties increase as a result of her new role as a wife and mother. Child marriage not only curtails girls’ education but also puts girls at a higher risk of early pregnancy and complications during childbirth. </a:t>
            </a:r>
          </a:p>
          <a:p>
            <a:pPr lvl="0" rtl="0">
              <a:lnSpc>
                <a:spcPct val="150000"/>
              </a:lnSpc>
              <a:spcBef>
                <a:spcPts val="0"/>
              </a:spcBef>
              <a:buClr>
                <a:schemeClr val="dk1"/>
              </a:buClr>
              <a:buSzPct val="110000"/>
              <a:buFont typeface="Arial"/>
              <a:buNone/>
            </a:pPr>
            <a:r>
              <a:t/>
            </a:r>
            <a:endParaRPr sz="1000">
              <a:solidFill>
                <a:srgbClr val="073763"/>
              </a:solidFill>
              <a:latin typeface="Verdana"/>
              <a:ea typeface="Verdana"/>
              <a:cs typeface="Verdana"/>
              <a:sym typeface="Verdana"/>
            </a:endParaRPr>
          </a:p>
          <a:p>
            <a:pPr lvl="0" rtl="0">
              <a:lnSpc>
                <a:spcPct val="150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The dominant thinking has been that if girls are in school, they are at much less risk of child marriage. Although this is true, findings from various studies show that girls who are doing poorly in school, not learning well, and falling behind are sometimes being pulled out of school by their parents in order to marry. So again, the quality of education has important implications.</a:t>
            </a:r>
          </a:p>
          <a:p>
            <a:pPr lvl="0" marR="0" rtl="0">
              <a:lnSpc>
                <a:spcPct val="150000"/>
              </a:lnSpc>
              <a:spcBef>
                <a:spcPts val="0"/>
              </a:spcBef>
              <a:buClr>
                <a:schemeClr val="dk1"/>
              </a:buClr>
              <a:buSzPct val="110000"/>
              <a:buFont typeface="Arial"/>
              <a:buNone/>
            </a:pPr>
            <a:r>
              <a:t/>
            </a:r>
            <a:endParaRPr sz="1000">
              <a:solidFill>
                <a:srgbClr val="073763"/>
              </a:solidFill>
              <a:latin typeface="Verdana"/>
              <a:ea typeface="Verdana"/>
              <a:cs typeface="Verdana"/>
              <a:sym typeface="Verdana"/>
            </a:endParaRPr>
          </a:p>
          <a:p>
            <a:pPr lvl="0" marR="0" rtl="0">
              <a:lnSpc>
                <a:spcPct val="150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Let’s look at some numbers:</a:t>
            </a:r>
          </a:p>
          <a:p>
            <a:pPr indent="-292100" lvl="0" marL="457200" rtl="0">
              <a:lnSpc>
                <a:spcPct val="150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“In Sub-Saharan Africa, two-thirds (66 percent) of women with no education became child brides, versus 13 percent of those with secondary or higher education—a rate over five times higher.”</a:t>
            </a:r>
          </a:p>
          <a:p>
            <a:pPr indent="-292100" lvl="0" marL="457200" rtl="0">
              <a:lnSpc>
                <a:spcPct val="150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It is reported that for girls who dropped out of formal education in Syria, marriage might follow at ages as low as thirteen. Girls who continued their education, particularly higher education, were considered more likely to marry between the ages of twenty and twenty-seven.”</a:t>
            </a:r>
          </a:p>
          <a:p>
            <a:pPr lvl="0" marR="0" rtl="0">
              <a:lnSpc>
                <a:spcPct val="150000"/>
              </a:lnSpc>
              <a:spcBef>
                <a:spcPts val="0"/>
              </a:spcBef>
              <a:buClr>
                <a:schemeClr val="dk1"/>
              </a:buClr>
              <a:buSzPct val="110000"/>
              <a:buFont typeface="Arial"/>
              <a:buNone/>
            </a:pPr>
            <a:r>
              <a:t/>
            </a:r>
            <a:endParaRPr sz="1000">
              <a:solidFill>
                <a:srgbClr val="073763"/>
              </a:solidFill>
              <a:latin typeface="Verdana"/>
              <a:ea typeface="Verdana"/>
              <a:cs typeface="Verdana"/>
              <a:sym typeface="Verdana"/>
            </a:endParaRPr>
          </a:p>
          <a:p>
            <a:pPr lvl="0" marR="0" rtl="0">
              <a:lnSpc>
                <a:spcPct val="150000"/>
              </a:lnSpc>
              <a:spcBef>
                <a:spcPts val="0"/>
              </a:spcBef>
              <a:buNone/>
            </a:pPr>
            <a:r>
              <a:rPr b="1" lang="en-US" sz="1000">
                <a:solidFill>
                  <a:srgbClr val="073763"/>
                </a:solidFill>
                <a:latin typeface="Verdana"/>
                <a:ea typeface="Verdana"/>
                <a:cs typeface="Verdana"/>
                <a:sym typeface="Verdana"/>
              </a:rPr>
              <a:t>Education empowers women</a:t>
            </a:r>
          </a:p>
          <a:p>
            <a:pPr lvl="0" marR="0" rtl="0">
              <a:lnSpc>
                <a:spcPct val="150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In discussing women’s empowerment, the authors site Jeni Klugman, a researcher at the World Bank. Her report titled </a:t>
            </a:r>
            <a:r>
              <a:rPr i="1" lang="en-US" sz="1000">
                <a:solidFill>
                  <a:srgbClr val="073763"/>
                </a:solidFill>
                <a:latin typeface="Verdana"/>
                <a:ea typeface="Verdana"/>
                <a:cs typeface="Verdana"/>
                <a:sym typeface="Verdana"/>
              </a:rPr>
              <a:t>Voice and Agency: Empowering Women and Girls for Shared Prosperity</a:t>
            </a:r>
            <a:r>
              <a:rPr lang="en-US" sz="1000">
                <a:solidFill>
                  <a:srgbClr val="073763"/>
                </a:solidFill>
                <a:latin typeface="Verdana"/>
                <a:ea typeface="Verdana"/>
                <a:cs typeface="Verdana"/>
                <a:sym typeface="Verdana"/>
              </a:rPr>
              <a:t>, distills thousands of surveys and finds: </a:t>
            </a:r>
          </a:p>
          <a:p>
            <a:pPr lvl="0" marR="0" rtl="0">
              <a:lnSpc>
                <a:spcPct val="150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“Around the world, we see that better educated women are often better able to make and implement decisions and choices, even where gender norms are restrictive. In all regions, women with more education also tend to marry later and have fewer children. Enhanced agency is a key reason why children of better educated women are less likely to be stunted: educated mothers have greater autonomy in making decisions and more power to act for their children’s benefit”.</a:t>
            </a:r>
          </a:p>
          <a:p>
            <a:pPr lvl="0" marR="0" rtl="0">
              <a:lnSpc>
                <a:spcPct val="150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Klugman defines agency as “the ability to make decisions about one’s own life and act on them to achieve a desired outcome, free of violence, retribution, or fear.”  Among the studies they cite they report: </a:t>
            </a:r>
          </a:p>
          <a:p>
            <a:pPr lvl="0" rtl="0">
              <a:lnSpc>
                <a:spcPct val="115000"/>
              </a:lnSpc>
              <a:spcBef>
                <a:spcPts val="0"/>
              </a:spcBef>
              <a:buClr>
                <a:schemeClr val="dk1"/>
              </a:buClr>
              <a:buSzPct val="110000"/>
              <a:buFont typeface="Arial"/>
              <a:buNone/>
            </a:pPr>
            <a:r>
              <a:t/>
            </a:r>
            <a:endParaRPr sz="1000">
              <a:solidFill>
                <a:srgbClr val="073763"/>
              </a:solidFill>
              <a:latin typeface="Verdana"/>
              <a:ea typeface="Verdana"/>
              <a:cs typeface="Verdana"/>
              <a:sym typeface="Verdana"/>
            </a:endParaRPr>
          </a:p>
          <a:p>
            <a:pPr indent="-292100" lvl="0" marL="457200" rtl="0">
              <a:lnSpc>
                <a:spcPct val="150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that 43 percent of women without an education have no say in decisions about visits to friends and family, compared with 17 percent of those with a higher education.</a:t>
            </a:r>
          </a:p>
          <a:p>
            <a:pPr lvl="0" rtl="0">
              <a:lnSpc>
                <a:spcPct val="150000"/>
              </a:lnSpc>
              <a:spcBef>
                <a:spcPts val="0"/>
              </a:spcBef>
              <a:buClr>
                <a:schemeClr val="dk1"/>
              </a:buClr>
              <a:buSzPct val="110000"/>
              <a:buFont typeface="Arial"/>
              <a:buNone/>
            </a:pPr>
            <a:r>
              <a:t/>
            </a:r>
            <a:endParaRPr sz="1000">
              <a:solidFill>
                <a:srgbClr val="073763"/>
              </a:solidFill>
              <a:latin typeface="Verdana"/>
              <a:ea typeface="Verdana"/>
              <a:cs typeface="Verdana"/>
              <a:sym typeface="Verdana"/>
            </a:endParaRPr>
          </a:p>
          <a:p>
            <a:pPr indent="-292100" lvl="0" marL="457200" rtl="0">
              <a:lnSpc>
                <a:spcPct val="150000"/>
              </a:lnSpc>
              <a:spcBef>
                <a:spcPts val="0"/>
              </a:spcBef>
              <a:buClr>
                <a:srgbClr val="073763"/>
              </a:buClr>
              <a:buSzPct val="100000"/>
              <a:buFont typeface="Verdana"/>
              <a:buChar char="●"/>
            </a:pPr>
            <a:r>
              <a:rPr lang="en-US" sz="1000">
                <a:solidFill>
                  <a:srgbClr val="073763"/>
                </a:solidFill>
                <a:latin typeface="Verdana"/>
                <a:ea typeface="Verdana"/>
                <a:cs typeface="Verdana"/>
                <a:sym typeface="Verdana"/>
              </a:rPr>
              <a:t>“In South Asia, the Middle East, and North Africa, women with more education are less likely to have to ask their husband’s or family’s permission to seek medical care.”</a:t>
            </a:r>
          </a:p>
          <a:p>
            <a:pPr lvl="0" marR="0" rtl="0">
              <a:lnSpc>
                <a:spcPct val="150000"/>
              </a:lnSpc>
              <a:spcBef>
                <a:spcPts val="0"/>
              </a:spcBef>
              <a:buClr>
                <a:schemeClr val="dk1"/>
              </a:buClr>
              <a:buSzPct val="110000"/>
              <a:buFont typeface="Arial"/>
              <a:buNone/>
            </a:pPr>
            <a:r>
              <a:t/>
            </a:r>
            <a:endParaRPr b="1" sz="1000">
              <a:solidFill>
                <a:srgbClr val="073763"/>
              </a:solidFill>
              <a:latin typeface="Verdana"/>
              <a:ea typeface="Verdana"/>
              <a:cs typeface="Verdana"/>
              <a:sym typeface="Verdana"/>
            </a:endParaRPr>
          </a:p>
          <a:p>
            <a:pPr lvl="0" marR="0" rtl="0">
              <a:lnSpc>
                <a:spcPct val="150000"/>
              </a:lnSpc>
              <a:spcBef>
                <a:spcPts val="0"/>
              </a:spcBef>
              <a:buNone/>
            </a:pPr>
            <a:r>
              <a:rPr b="1" lang="en-US" sz="1000">
                <a:solidFill>
                  <a:srgbClr val="073763"/>
                </a:solidFill>
                <a:latin typeface="Verdana"/>
                <a:ea typeface="Verdana"/>
                <a:cs typeface="Verdana"/>
                <a:sym typeface="Verdana"/>
              </a:rPr>
              <a:t>Education reduces harm to families from natural disasters and climate change.</a:t>
            </a:r>
            <a:r>
              <a:rPr lang="en-US" sz="1000">
                <a:solidFill>
                  <a:srgbClr val="073763"/>
                </a:solidFill>
                <a:latin typeface="Verdana"/>
                <a:ea typeface="Verdana"/>
                <a:cs typeface="Verdana"/>
                <a:sym typeface="Verdana"/>
              </a:rPr>
              <a:t> </a:t>
            </a:r>
          </a:p>
          <a:p>
            <a:pPr lvl="0" rtl="0">
              <a:lnSpc>
                <a:spcPct val="150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Around the world, women with higher levels of education appear to be more resilient in the face of crisis. They are better able to prepare for, adapt to, and bounce back from disasters. This resilience extends to their children and families. </a:t>
            </a:r>
          </a:p>
          <a:p>
            <a:pPr lvl="0" rtl="0">
              <a:lnSpc>
                <a:spcPct val="150000"/>
              </a:lnSpc>
              <a:spcBef>
                <a:spcPts val="0"/>
              </a:spcBef>
              <a:buClr>
                <a:schemeClr val="dk1"/>
              </a:buClr>
              <a:buSzPct val="110000"/>
              <a:buFont typeface="Arial"/>
              <a:buNone/>
            </a:pPr>
            <a:r>
              <a:rPr lang="en-US" sz="1000">
                <a:solidFill>
                  <a:srgbClr val="073763"/>
                </a:solidFill>
                <a:latin typeface="Verdana"/>
                <a:ea typeface="Verdana"/>
                <a:cs typeface="Verdana"/>
                <a:sym typeface="Verdana"/>
              </a:rPr>
              <a:t>With the increasing attention to climate change, extreme weather, and natural disasters, a number of recent studies have examined the social and economic factors that are associated with reducing vulnerability, especially for adolescent girls (Swarup et al. 2011; Van der Gaag 2013). Female education has emerged, in the words of one rigorous study, as “the single most important social and economic factor associated with a reduction in vulnerability to natural disasters.” </a:t>
            </a:r>
          </a:p>
          <a:p>
            <a:pPr lvl="0" rtl="0">
              <a:lnSpc>
                <a:spcPct val="150000"/>
              </a:lnSpc>
              <a:spcBef>
                <a:spcPts val="0"/>
              </a:spcBef>
              <a:buNone/>
            </a:pPr>
            <a:r>
              <a:t/>
            </a:r>
            <a:endParaRPr sz="1000">
              <a:solidFill>
                <a:srgbClr val="073763"/>
              </a:solidFill>
              <a:latin typeface="Verdana"/>
              <a:ea typeface="Verdana"/>
              <a:cs typeface="Verdana"/>
              <a:sym typeface="Verdana"/>
            </a:endParaRPr>
          </a:p>
        </p:txBody>
      </p:sp>
      <p:sp>
        <p:nvSpPr>
          <p:cNvPr id="126" name="Shape 1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Blank">
    <p:spTree>
      <p:nvGrpSpPr>
        <p:cNvPr id="9" name="Shape 9"/>
        <p:cNvGrpSpPr/>
        <p:nvPr/>
      </p:nvGrpSpPr>
      <p:grpSpPr>
        <a:xfrm>
          <a:off x="0" y="0"/>
          <a:ext cx="0" cy="0"/>
          <a:chOff x="0" y="0"/>
          <a:chExt cx="0" cy="0"/>
        </a:xfrm>
      </p:grpSpPr>
      <p:sp>
        <p:nvSpPr>
          <p:cNvPr id="10" name="Shape 10"/>
          <p:cNvSpPr txBox="1"/>
          <p:nvPr>
            <p:ph idx="12" type="sldNum"/>
          </p:nvPr>
        </p:nvSpPr>
        <p:spPr>
          <a:xfrm>
            <a:off x="825136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Vertical Text">
    <p:spTree>
      <p:nvGrpSpPr>
        <p:cNvPr id="45" name="Shape 45"/>
        <p:cNvGrpSpPr/>
        <p:nvPr/>
      </p:nvGrpSpPr>
      <p:grpSpPr>
        <a:xfrm>
          <a:off x="0" y="0"/>
          <a:ext cx="0" cy="0"/>
          <a:chOff x="0" y="0"/>
          <a:chExt cx="0" cy="0"/>
        </a:xfrm>
      </p:grpSpPr>
      <p:sp>
        <p:nvSpPr>
          <p:cNvPr id="46" name="Shape 46"/>
          <p:cNvSpPr txBox="1"/>
          <p:nvPr>
            <p:ph type="title"/>
          </p:nvPr>
        </p:nvSpPr>
        <p:spPr>
          <a:xfrm>
            <a:off x="628650"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47" name="Shape 47"/>
          <p:cNvSpPr txBox="1"/>
          <p:nvPr>
            <p:ph idx="1" type="body"/>
          </p:nvPr>
        </p:nvSpPr>
        <p:spPr>
          <a:xfrm>
            <a:off x="628650" y="1825625"/>
            <a:ext cx="7886700" cy="4351338"/>
          </a:xfrm>
          <a:prstGeom prst="rect">
            <a:avLst/>
          </a:prstGeom>
          <a:noFill/>
          <a:ln>
            <a:noFill/>
          </a:ln>
        </p:spPr>
        <p:txBody>
          <a:bodyPr anchorCtr="0" anchor="t" bIns="91425" lIns="91425" rIns="91425" tIns="91425"/>
          <a:lstStyle>
            <a:lvl1pPr indent="127000" lvl="0" marL="2286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1pPr>
            <a:lvl2pPr indent="88900" lvl="1" marL="7239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2pPr>
            <a:lvl3pPr indent="35561" lvl="2" marL="1234439"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3pPr>
            <a:lvl4pPr indent="0" lvl="3" marL="1727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4pPr>
            <a:lvl5pPr indent="0" lvl="4" marL="21844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5pPr>
            <a:lvl6pPr indent="0" lvl="5" marL="26416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6pPr>
            <a:lvl7pPr indent="0" lvl="6" marL="30988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7pPr>
            <a:lvl8pPr indent="0" lvl="7" marL="35560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8pPr>
            <a:lvl9pPr indent="0" lvl="8" marL="4013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9pPr>
          </a:lstStyle>
          <a:p/>
        </p:txBody>
      </p:sp>
      <p:sp>
        <p:nvSpPr>
          <p:cNvPr id="48" name="Shape 48"/>
          <p:cNvSpPr txBox="1"/>
          <p:nvPr>
            <p:ph idx="12" type="sldNum"/>
          </p:nvPr>
        </p:nvSpPr>
        <p:spPr>
          <a:xfrm>
            <a:off x="825136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Vertical Title and Text">
    <p:spTree>
      <p:nvGrpSpPr>
        <p:cNvPr id="49" name="Shape 49"/>
        <p:cNvGrpSpPr/>
        <p:nvPr/>
      </p:nvGrpSpPr>
      <p:grpSpPr>
        <a:xfrm>
          <a:off x="0" y="0"/>
          <a:ext cx="0" cy="0"/>
          <a:chOff x="0" y="0"/>
          <a:chExt cx="0" cy="0"/>
        </a:xfrm>
      </p:grpSpPr>
      <p:sp>
        <p:nvSpPr>
          <p:cNvPr id="50" name="Shape 50"/>
          <p:cNvSpPr txBox="1"/>
          <p:nvPr>
            <p:ph type="title"/>
          </p:nvPr>
        </p:nvSpPr>
        <p:spPr>
          <a:xfrm>
            <a:off x="6543675" y="365125"/>
            <a:ext cx="1971675" cy="5811838"/>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51" name="Shape 51"/>
          <p:cNvSpPr txBox="1"/>
          <p:nvPr>
            <p:ph idx="1" type="body"/>
          </p:nvPr>
        </p:nvSpPr>
        <p:spPr>
          <a:xfrm>
            <a:off x="628650" y="365125"/>
            <a:ext cx="5800725" cy="5811838"/>
          </a:xfrm>
          <a:prstGeom prst="rect">
            <a:avLst/>
          </a:prstGeom>
          <a:noFill/>
          <a:ln>
            <a:noFill/>
          </a:ln>
        </p:spPr>
        <p:txBody>
          <a:bodyPr anchorCtr="0" anchor="t" bIns="91425" lIns="91425" rIns="91425" tIns="91425"/>
          <a:lstStyle>
            <a:lvl1pPr indent="127000" lvl="0" marL="2286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1pPr>
            <a:lvl2pPr indent="88900" lvl="1" marL="7239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2pPr>
            <a:lvl3pPr indent="35561" lvl="2" marL="1234439"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3pPr>
            <a:lvl4pPr indent="0" lvl="3" marL="1727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4pPr>
            <a:lvl5pPr indent="0" lvl="4" marL="21844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5pPr>
            <a:lvl6pPr indent="0" lvl="5" marL="26416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6pPr>
            <a:lvl7pPr indent="0" lvl="6" marL="30988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7pPr>
            <a:lvl8pPr indent="0" lvl="7" marL="35560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8pPr>
            <a:lvl9pPr indent="0" lvl="8" marL="4013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9pPr>
          </a:lstStyle>
          <a:p/>
        </p:txBody>
      </p:sp>
      <p:sp>
        <p:nvSpPr>
          <p:cNvPr id="52" name="Shape 52"/>
          <p:cNvSpPr txBox="1"/>
          <p:nvPr>
            <p:ph idx="12" type="sldNum"/>
          </p:nvPr>
        </p:nvSpPr>
        <p:spPr>
          <a:xfrm>
            <a:off x="825136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x="0" y="0"/>
          <a:ext cx="0" cy="0"/>
          <a:chOff x="0" y="0"/>
          <a:chExt cx="0" cy="0"/>
        </a:xfrm>
      </p:grpSpPr>
      <p:sp>
        <p:nvSpPr>
          <p:cNvPr id="12" name="Shape 12"/>
          <p:cNvSpPr txBox="1"/>
          <p:nvPr>
            <p:ph type="title"/>
          </p:nvPr>
        </p:nvSpPr>
        <p:spPr>
          <a:xfrm>
            <a:off x="685800" y="1122362"/>
            <a:ext cx="7772400" cy="2387601"/>
          </a:xfrm>
          <a:prstGeom prst="rect">
            <a:avLst/>
          </a:prstGeom>
          <a:noFill/>
          <a:ln>
            <a:noFill/>
          </a:ln>
        </p:spPr>
        <p:txBody>
          <a:bodyPr anchorCtr="0" anchor="b" bIns="91425" lIns="91425" rIns="91425" tIns="91425"/>
          <a:lstStyle>
            <a:lvl1pPr indent="0" lvl="0" marL="0" marR="0" rtl="0" algn="ctr">
              <a:lnSpc>
                <a:spcPct val="90000"/>
              </a:lnSpc>
              <a:spcBef>
                <a:spcPts val="0"/>
              </a:spcBef>
              <a:spcAft>
                <a:spcPts val="0"/>
              </a:spcAft>
              <a:buClr>
                <a:srgbClr val="000000"/>
              </a:buClr>
              <a:buFont typeface="Calibri"/>
              <a:buNone/>
              <a:defRPr b="0" i="0" sz="60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13" name="Shape 13"/>
          <p:cNvSpPr txBox="1"/>
          <p:nvPr>
            <p:ph idx="1" type="body"/>
          </p:nvPr>
        </p:nvSpPr>
        <p:spPr>
          <a:xfrm>
            <a:off x="1143000" y="3602037"/>
            <a:ext cx="6858000" cy="1655763"/>
          </a:xfrm>
          <a:prstGeom prst="rect">
            <a:avLst/>
          </a:prstGeom>
          <a:noFill/>
          <a:ln>
            <a:noFill/>
          </a:ln>
        </p:spPr>
        <p:txBody>
          <a:bodyPr anchorCtr="0" anchor="t" bIns="91425" lIns="91425" rIns="91425" tIns="91425"/>
          <a:lstStyle>
            <a:lvl1pPr indent="0" lvl="0" marL="0" marR="0" rtl="0" algn="ctr">
              <a:lnSpc>
                <a:spcPct val="90000"/>
              </a:lnSpc>
              <a:spcBef>
                <a:spcPts val="1000"/>
              </a:spcBef>
              <a:spcAft>
                <a:spcPts val="0"/>
              </a:spcAft>
              <a:buClr>
                <a:srgbClr val="000000"/>
              </a:buClr>
              <a:buFont typeface="Arial"/>
              <a:buNone/>
              <a:defRPr b="0" i="0" sz="2400" u="none" cap="none" strike="noStrike">
                <a:solidFill>
                  <a:srgbClr val="000000"/>
                </a:solidFill>
                <a:latin typeface="Calibri"/>
                <a:ea typeface="Calibri"/>
                <a:cs typeface="Calibri"/>
                <a:sym typeface="Calibri"/>
              </a:defRPr>
            </a:lvl1pPr>
            <a:lvl2pPr indent="88900" lvl="1" marL="7239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2pPr>
            <a:lvl3pPr indent="35561" lvl="2" marL="1234439"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3pPr>
            <a:lvl4pPr indent="0" lvl="3" marL="1727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4pPr>
            <a:lvl5pPr indent="0" lvl="4" marL="21844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5pPr>
            <a:lvl6pPr indent="0" lvl="5" marL="26416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6pPr>
            <a:lvl7pPr indent="0" lvl="6" marL="30988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7pPr>
            <a:lvl8pPr indent="0" lvl="7" marL="35560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8pPr>
            <a:lvl9pPr indent="0" lvl="8" marL="4013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9pPr>
          </a:lstStyle>
          <a:p/>
        </p:txBody>
      </p:sp>
      <p:sp>
        <p:nvSpPr>
          <p:cNvPr id="14" name="Shape 14"/>
          <p:cNvSpPr txBox="1"/>
          <p:nvPr>
            <p:ph idx="12" type="sldNum"/>
          </p:nvPr>
        </p:nvSpPr>
        <p:spPr>
          <a:xfrm>
            <a:off x="825136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628650"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17" name="Shape 17"/>
          <p:cNvSpPr txBox="1"/>
          <p:nvPr>
            <p:ph idx="1" type="body"/>
          </p:nvPr>
        </p:nvSpPr>
        <p:spPr>
          <a:xfrm>
            <a:off x="628650" y="1825625"/>
            <a:ext cx="7886700" cy="4351338"/>
          </a:xfrm>
          <a:prstGeom prst="rect">
            <a:avLst/>
          </a:prstGeom>
          <a:noFill/>
          <a:ln>
            <a:noFill/>
          </a:ln>
        </p:spPr>
        <p:txBody>
          <a:bodyPr anchorCtr="0" anchor="t" bIns="91425" lIns="91425" rIns="91425" tIns="91425"/>
          <a:lstStyle>
            <a:lvl1pPr indent="127000" lvl="0" marL="2286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1pPr>
            <a:lvl2pPr indent="88900" lvl="1" marL="7239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2pPr>
            <a:lvl3pPr indent="35561" lvl="2" marL="1234439"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3pPr>
            <a:lvl4pPr indent="0" lvl="3" marL="1727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4pPr>
            <a:lvl5pPr indent="0" lvl="4" marL="21844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5pPr>
            <a:lvl6pPr indent="0" lvl="5" marL="26416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6pPr>
            <a:lvl7pPr indent="0" lvl="6" marL="30988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7pPr>
            <a:lvl8pPr indent="0" lvl="7" marL="35560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8pPr>
            <a:lvl9pPr indent="0" lvl="8" marL="4013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9pPr>
          </a:lstStyle>
          <a:p/>
        </p:txBody>
      </p:sp>
      <p:sp>
        <p:nvSpPr>
          <p:cNvPr id="18" name="Shape 18"/>
          <p:cNvSpPr txBox="1"/>
          <p:nvPr>
            <p:ph idx="12" type="sldNum"/>
          </p:nvPr>
        </p:nvSpPr>
        <p:spPr>
          <a:xfrm>
            <a:off x="825136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p:spTree>
      <p:nvGrpSpPr>
        <p:cNvPr id="19" name="Shape 19"/>
        <p:cNvGrpSpPr/>
        <p:nvPr/>
      </p:nvGrpSpPr>
      <p:grpSpPr>
        <a:xfrm>
          <a:off x="0" y="0"/>
          <a:ext cx="0" cy="0"/>
          <a:chOff x="0" y="0"/>
          <a:chExt cx="0" cy="0"/>
        </a:xfrm>
      </p:grpSpPr>
      <p:sp>
        <p:nvSpPr>
          <p:cNvPr id="20" name="Shape 20"/>
          <p:cNvSpPr txBox="1"/>
          <p:nvPr>
            <p:ph type="title"/>
          </p:nvPr>
        </p:nvSpPr>
        <p:spPr>
          <a:xfrm>
            <a:off x="623887" y="1709739"/>
            <a:ext cx="7886700" cy="2852737"/>
          </a:xfrm>
          <a:prstGeom prst="rect">
            <a:avLst/>
          </a:prstGeom>
          <a:noFill/>
          <a:ln>
            <a:noFill/>
          </a:ln>
        </p:spPr>
        <p:txBody>
          <a:bodyPr anchorCtr="0" anchor="b" bIns="91425" lIns="91425" rIns="91425" tIns="91425"/>
          <a:lstStyle>
            <a:lvl1pPr indent="0" lvl="0" marL="0" marR="0" rtl="0" algn="l">
              <a:lnSpc>
                <a:spcPct val="90000"/>
              </a:lnSpc>
              <a:spcBef>
                <a:spcPts val="0"/>
              </a:spcBef>
              <a:spcAft>
                <a:spcPts val="0"/>
              </a:spcAft>
              <a:buClr>
                <a:srgbClr val="000000"/>
              </a:buClr>
              <a:buFont typeface="Calibri"/>
              <a:buNone/>
              <a:defRPr b="0" i="0" sz="60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21" name="Shape 21"/>
          <p:cNvSpPr txBox="1"/>
          <p:nvPr>
            <p:ph idx="1" type="body"/>
          </p:nvPr>
        </p:nvSpPr>
        <p:spPr>
          <a:xfrm>
            <a:off x="623887" y="4589464"/>
            <a:ext cx="7886700" cy="1500187"/>
          </a:xfrm>
          <a:prstGeom prst="rect">
            <a:avLst/>
          </a:prstGeom>
          <a:noFill/>
          <a:ln>
            <a:noFill/>
          </a:ln>
        </p:spPr>
        <p:txBody>
          <a:bodyPr anchorCtr="0" anchor="t" bIns="91425" lIns="91425" rIns="91425" tIns="91425"/>
          <a:lstStyle>
            <a:lvl1pPr indent="0" lvl="0" marL="0" marR="0" rtl="0" algn="l">
              <a:lnSpc>
                <a:spcPct val="90000"/>
              </a:lnSpc>
              <a:spcBef>
                <a:spcPts val="1000"/>
              </a:spcBef>
              <a:spcAft>
                <a:spcPts val="0"/>
              </a:spcAft>
              <a:buClr>
                <a:srgbClr val="000000"/>
              </a:buClr>
              <a:buFont typeface="Arial"/>
              <a:buNone/>
              <a:defRPr b="0" i="0" sz="2400" u="none" cap="none" strike="noStrike">
                <a:solidFill>
                  <a:srgbClr val="000000"/>
                </a:solidFill>
                <a:latin typeface="Calibri"/>
                <a:ea typeface="Calibri"/>
                <a:cs typeface="Calibri"/>
                <a:sym typeface="Calibri"/>
              </a:defRPr>
            </a:lvl1pPr>
            <a:lvl2pPr indent="88900" lvl="1" marL="7239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2pPr>
            <a:lvl3pPr indent="35561" lvl="2" marL="1234439"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3pPr>
            <a:lvl4pPr indent="0" lvl="3" marL="1727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4pPr>
            <a:lvl5pPr indent="0" lvl="4" marL="21844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5pPr>
            <a:lvl6pPr indent="0" lvl="5" marL="26416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6pPr>
            <a:lvl7pPr indent="0" lvl="6" marL="30988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7pPr>
            <a:lvl8pPr indent="0" lvl="7" marL="35560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8pPr>
            <a:lvl9pPr indent="0" lvl="8" marL="4013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9pPr>
          </a:lstStyle>
          <a:p/>
        </p:txBody>
      </p:sp>
      <p:sp>
        <p:nvSpPr>
          <p:cNvPr id="22" name="Shape 22"/>
          <p:cNvSpPr txBox="1"/>
          <p:nvPr>
            <p:ph idx="12" type="sldNum"/>
          </p:nvPr>
        </p:nvSpPr>
        <p:spPr>
          <a:xfrm>
            <a:off x="825136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Content">
    <p:spTree>
      <p:nvGrpSpPr>
        <p:cNvPr id="23" name="Shape 23"/>
        <p:cNvGrpSpPr/>
        <p:nvPr/>
      </p:nvGrpSpPr>
      <p:grpSpPr>
        <a:xfrm>
          <a:off x="0" y="0"/>
          <a:ext cx="0" cy="0"/>
          <a:chOff x="0" y="0"/>
          <a:chExt cx="0" cy="0"/>
        </a:xfrm>
      </p:grpSpPr>
      <p:sp>
        <p:nvSpPr>
          <p:cNvPr id="24" name="Shape 24"/>
          <p:cNvSpPr txBox="1"/>
          <p:nvPr>
            <p:ph type="title"/>
          </p:nvPr>
        </p:nvSpPr>
        <p:spPr>
          <a:xfrm>
            <a:off x="628650"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25" name="Shape 25"/>
          <p:cNvSpPr txBox="1"/>
          <p:nvPr>
            <p:ph idx="1" type="body"/>
          </p:nvPr>
        </p:nvSpPr>
        <p:spPr>
          <a:xfrm>
            <a:off x="628650" y="1825625"/>
            <a:ext cx="3886200" cy="4351338"/>
          </a:xfrm>
          <a:prstGeom prst="rect">
            <a:avLst/>
          </a:prstGeom>
          <a:noFill/>
          <a:ln>
            <a:noFill/>
          </a:ln>
        </p:spPr>
        <p:txBody>
          <a:bodyPr anchorCtr="0" anchor="t" bIns="91425" lIns="91425" rIns="91425" tIns="91425"/>
          <a:lstStyle>
            <a:lvl1pPr indent="127000" lvl="0" marL="2286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1pPr>
            <a:lvl2pPr indent="88900" lvl="1" marL="7239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2pPr>
            <a:lvl3pPr indent="35561" lvl="2" marL="1234439"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3pPr>
            <a:lvl4pPr indent="0" lvl="3" marL="1727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4pPr>
            <a:lvl5pPr indent="0" lvl="4" marL="21844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5pPr>
            <a:lvl6pPr indent="0" lvl="5" marL="26416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6pPr>
            <a:lvl7pPr indent="0" lvl="6" marL="30988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7pPr>
            <a:lvl8pPr indent="0" lvl="7" marL="35560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8pPr>
            <a:lvl9pPr indent="0" lvl="8" marL="4013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9pPr>
          </a:lstStyle>
          <a:p/>
        </p:txBody>
      </p:sp>
      <p:sp>
        <p:nvSpPr>
          <p:cNvPr id="26" name="Shape 26"/>
          <p:cNvSpPr txBox="1"/>
          <p:nvPr>
            <p:ph idx="12" type="sldNum"/>
          </p:nvPr>
        </p:nvSpPr>
        <p:spPr>
          <a:xfrm>
            <a:off x="825136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mparison">
    <p:spTree>
      <p:nvGrpSpPr>
        <p:cNvPr id="27" name="Shape 27"/>
        <p:cNvGrpSpPr/>
        <p:nvPr/>
      </p:nvGrpSpPr>
      <p:grpSpPr>
        <a:xfrm>
          <a:off x="0" y="0"/>
          <a:ext cx="0" cy="0"/>
          <a:chOff x="0" y="0"/>
          <a:chExt cx="0" cy="0"/>
        </a:xfrm>
      </p:grpSpPr>
      <p:sp>
        <p:nvSpPr>
          <p:cNvPr id="28" name="Shape 28"/>
          <p:cNvSpPr txBox="1"/>
          <p:nvPr>
            <p:ph type="title"/>
          </p:nvPr>
        </p:nvSpPr>
        <p:spPr>
          <a:xfrm>
            <a:off x="629841"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29" name="Shape 29"/>
          <p:cNvSpPr txBox="1"/>
          <p:nvPr>
            <p:ph idx="1" type="body"/>
          </p:nvPr>
        </p:nvSpPr>
        <p:spPr>
          <a:xfrm>
            <a:off x="629841" y="1681163"/>
            <a:ext cx="3868340" cy="823913"/>
          </a:xfrm>
          <a:prstGeom prst="rect">
            <a:avLst/>
          </a:prstGeom>
          <a:noFill/>
          <a:ln>
            <a:noFill/>
          </a:ln>
        </p:spPr>
        <p:txBody>
          <a:bodyPr anchorCtr="0" anchor="b" bIns="91425" lIns="91425" rIns="91425" tIns="91425"/>
          <a:lstStyle>
            <a:lvl1pPr indent="0" lvl="0" marL="0" marR="0" rtl="0" algn="l">
              <a:lnSpc>
                <a:spcPct val="90000"/>
              </a:lnSpc>
              <a:spcBef>
                <a:spcPts val="1000"/>
              </a:spcBef>
              <a:spcAft>
                <a:spcPts val="0"/>
              </a:spcAft>
              <a:buClr>
                <a:srgbClr val="000000"/>
              </a:buClr>
              <a:buFont typeface="Arial"/>
              <a:buNone/>
              <a:defRPr b="1" i="0" sz="2400" u="none" cap="none" strike="noStrike">
                <a:solidFill>
                  <a:srgbClr val="000000"/>
                </a:solidFill>
                <a:latin typeface="Calibri"/>
                <a:ea typeface="Calibri"/>
                <a:cs typeface="Calibri"/>
                <a:sym typeface="Calibri"/>
              </a:defRPr>
            </a:lvl1pPr>
            <a:lvl2pPr indent="88900" lvl="1" marL="7239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2pPr>
            <a:lvl3pPr indent="35561" lvl="2" marL="1234439"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3pPr>
            <a:lvl4pPr indent="0" lvl="3" marL="1727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4pPr>
            <a:lvl5pPr indent="0" lvl="4" marL="21844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5pPr>
            <a:lvl6pPr indent="0" lvl="5" marL="26416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6pPr>
            <a:lvl7pPr indent="0" lvl="6" marL="30988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7pPr>
            <a:lvl8pPr indent="0" lvl="7" marL="35560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8pPr>
            <a:lvl9pPr indent="0" lvl="8" marL="4013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9pPr>
          </a:lstStyle>
          <a:p/>
        </p:txBody>
      </p:sp>
      <p:sp>
        <p:nvSpPr>
          <p:cNvPr id="30" name="Shape 30"/>
          <p:cNvSpPr txBox="1"/>
          <p:nvPr>
            <p:ph idx="2" type="body"/>
          </p:nvPr>
        </p:nvSpPr>
        <p:spPr>
          <a:xfrm>
            <a:off x="4629148" y="1681163"/>
            <a:ext cx="3887393" cy="823913"/>
          </a:xfrm>
          <a:prstGeom prst="rect">
            <a:avLst/>
          </a:prstGeom>
          <a:noFill/>
          <a:ln>
            <a:noFill/>
          </a:ln>
        </p:spPr>
        <p:txBody>
          <a:bodyPr anchorCtr="0" anchor="b" bIns="91425" lIns="91425" rIns="91425" tIns="91425"/>
          <a:lstStyle>
            <a:lvl1pPr indent="127000" lvl="0" marL="2286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1pPr>
            <a:lvl2pPr indent="88900" lvl="1" marL="7239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2pPr>
            <a:lvl3pPr indent="35561" lvl="2" marL="1234439"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3pPr>
            <a:lvl4pPr indent="0" lvl="3" marL="1727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4pPr>
            <a:lvl5pPr indent="0" lvl="4" marL="21844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5pPr>
            <a:lvl6pPr indent="0" lvl="5" marL="26416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6pPr>
            <a:lvl7pPr indent="0" lvl="6" marL="30988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7pPr>
            <a:lvl8pPr indent="0" lvl="7" marL="35560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8pPr>
            <a:lvl9pPr indent="0" lvl="8" marL="4013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9pPr>
          </a:lstStyle>
          <a:p/>
        </p:txBody>
      </p:sp>
      <p:sp>
        <p:nvSpPr>
          <p:cNvPr id="31" name="Shape 31"/>
          <p:cNvSpPr txBox="1"/>
          <p:nvPr>
            <p:ph idx="12" type="sldNum"/>
          </p:nvPr>
        </p:nvSpPr>
        <p:spPr>
          <a:xfrm>
            <a:off x="825136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Only">
    <p:spTree>
      <p:nvGrpSpPr>
        <p:cNvPr id="32" name="Shape 32"/>
        <p:cNvGrpSpPr/>
        <p:nvPr/>
      </p:nvGrpSpPr>
      <p:grpSpPr>
        <a:xfrm>
          <a:off x="0" y="0"/>
          <a:ext cx="0" cy="0"/>
          <a:chOff x="0" y="0"/>
          <a:chExt cx="0" cy="0"/>
        </a:xfrm>
      </p:grpSpPr>
      <p:sp>
        <p:nvSpPr>
          <p:cNvPr id="33" name="Shape 33"/>
          <p:cNvSpPr txBox="1"/>
          <p:nvPr>
            <p:ph type="title"/>
          </p:nvPr>
        </p:nvSpPr>
        <p:spPr>
          <a:xfrm>
            <a:off x="628650"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34" name="Shape 34"/>
          <p:cNvSpPr txBox="1"/>
          <p:nvPr>
            <p:ph idx="12" type="sldNum"/>
          </p:nvPr>
        </p:nvSpPr>
        <p:spPr>
          <a:xfrm>
            <a:off x="825136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ntent with Caption">
    <p:spTree>
      <p:nvGrpSpPr>
        <p:cNvPr id="35" name="Shape 35"/>
        <p:cNvGrpSpPr/>
        <p:nvPr/>
      </p:nvGrpSpPr>
      <p:grpSpPr>
        <a:xfrm>
          <a:off x="0" y="0"/>
          <a:ext cx="0" cy="0"/>
          <a:chOff x="0" y="0"/>
          <a:chExt cx="0" cy="0"/>
        </a:xfrm>
      </p:grpSpPr>
      <p:sp>
        <p:nvSpPr>
          <p:cNvPr id="36" name="Shape 36"/>
          <p:cNvSpPr txBox="1"/>
          <p:nvPr>
            <p:ph type="title"/>
          </p:nvPr>
        </p:nvSpPr>
        <p:spPr>
          <a:xfrm>
            <a:off x="629841" y="457200"/>
            <a:ext cx="2949178" cy="1600198"/>
          </a:xfrm>
          <a:prstGeom prst="rect">
            <a:avLst/>
          </a:prstGeom>
          <a:noFill/>
          <a:ln>
            <a:noFill/>
          </a:ln>
        </p:spPr>
        <p:txBody>
          <a:bodyPr anchorCtr="0" anchor="b" bIns="91425" lIns="91425" rIns="91425" tIns="91425"/>
          <a:lstStyle>
            <a:lvl1pPr indent="0" lvl="0" marL="0" marR="0" rtl="0" algn="l">
              <a:lnSpc>
                <a:spcPct val="90000"/>
              </a:lnSpc>
              <a:spcBef>
                <a:spcPts val="0"/>
              </a:spcBef>
              <a:spcAft>
                <a:spcPts val="0"/>
              </a:spcAft>
              <a:buClr>
                <a:srgbClr val="000000"/>
              </a:buClr>
              <a:buFont typeface="Calibri"/>
              <a:buNone/>
              <a:defRPr b="0" i="0" sz="32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37" name="Shape 37"/>
          <p:cNvSpPr txBox="1"/>
          <p:nvPr>
            <p:ph idx="1" type="body"/>
          </p:nvPr>
        </p:nvSpPr>
        <p:spPr>
          <a:xfrm>
            <a:off x="3887391" y="987425"/>
            <a:ext cx="4629150" cy="4873624"/>
          </a:xfrm>
          <a:prstGeom prst="rect">
            <a:avLst/>
          </a:prstGeom>
          <a:noFill/>
          <a:ln>
            <a:noFill/>
          </a:ln>
        </p:spPr>
        <p:txBody>
          <a:bodyPr anchorCtr="0" anchor="t" bIns="91425" lIns="91425" rIns="91425" tIns="91425"/>
          <a:lstStyle>
            <a:lvl1pPr indent="177800" lvl="0" marL="228600" marR="0" rtl="0" algn="l">
              <a:lnSpc>
                <a:spcPct val="90000"/>
              </a:lnSpc>
              <a:spcBef>
                <a:spcPts val="10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1pPr>
            <a:lvl2pPr indent="145142" lvl="1" marL="718457" marR="0" rtl="0" algn="l">
              <a:lnSpc>
                <a:spcPct val="90000"/>
              </a:lnSpc>
              <a:spcBef>
                <a:spcPts val="10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2pPr>
            <a:lvl3pPr indent="101600" lvl="2" marL="1219200" marR="0" rtl="0" algn="l">
              <a:lnSpc>
                <a:spcPct val="90000"/>
              </a:lnSpc>
              <a:spcBef>
                <a:spcPts val="10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3pPr>
            <a:lvl4pPr indent="40639" lvl="3" marL="1737360" marR="0" rtl="0" algn="l">
              <a:lnSpc>
                <a:spcPct val="90000"/>
              </a:lnSpc>
              <a:spcBef>
                <a:spcPts val="10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4pPr>
            <a:lvl5pPr indent="40639" lvl="4" marL="2194560" marR="0" rtl="0" algn="l">
              <a:lnSpc>
                <a:spcPct val="90000"/>
              </a:lnSpc>
              <a:spcBef>
                <a:spcPts val="1000"/>
              </a:spcBef>
              <a:spcAft>
                <a:spcPts val="0"/>
              </a:spcAft>
              <a:buClr>
                <a:srgbClr val="000000"/>
              </a:buClr>
              <a:buSzPct val="100000"/>
              <a:buFont typeface="Arial"/>
              <a:buChar char="•"/>
              <a:defRPr b="0" i="0" sz="3200" u="none" cap="none" strike="noStrike">
                <a:solidFill>
                  <a:srgbClr val="000000"/>
                </a:solidFill>
                <a:latin typeface="Calibri"/>
                <a:ea typeface="Calibri"/>
                <a:cs typeface="Calibri"/>
                <a:sym typeface="Calibri"/>
              </a:defRPr>
            </a:lvl5pPr>
            <a:lvl6pPr indent="0" lvl="5" marL="26416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6pPr>
            <a:lvl7pPr indent="0" lvl="6" marL="30988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7pPr>
            <a:lvl8pPr indent="0" lvl="7" marL="35560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8pPr>
            <a:lvl9pPr indent="0" lvl="8" marL="4013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9pPr>
          </a:lstStyle>
          <a:p/>
        </p:txBody>
      </p:sp>
      <p:sp>
        <p:nvSpPr>
          <p:cNvPr id="38" name="Shape 38"/>
          <p:cNvSpPr txBox="1"/>
          <p:nvPr>
            <p:ph idx="2" type="body"/>
          </p:nvPr>
        </p:nvSpPr>
        <p:spPr>
          <a:xfrm>
            <a:off x="629839" y="2057400"/>
            <a:ext cx="2949180" cy="3811588"/>
          </a:xfrm>
          <a:prstGeom prst="rect">
            <a:avLst/>
          </a:prstGeom>
          <a:noFill/>
          <a:ln>
            <a:noFill/>
          </a:ln>
        </p:spPr>
        <p:txBody>
          <a:bodyPr anchorCtr="0" anchor="t" bIns="91425" lIns="91425" rIns="91425" tIns="91425"/>
          <a:lstStyle>
            <a:lvl1pPr indent="127000" lvl="0" marL="2286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1pPr>
            <a:lvl2pPr indent="88900" lvl="1" marL="7239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2pPr>
            <a:lvl3pPr indent="35561" lvl="2" marL="1234439"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3pPr>
            <a:lvl4pPr indent="0" lvl="3" marL="1727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4pPr>
            <a:lvl5pPr indent="0" lvl="4" marL="21844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5pPr>
            <a:lvl6pPr indent="0" lvl="5" marL="26416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6pPr>
            <a:lvl7pPr indent="0" lvl="6" marL="30988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7pPr>
            <a:lvl8pPr indent="0" lvl="7" marL="35560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8pPr>
            <a:lvl9pPr indent="0" lvl="8" marL="4013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9pPr>
          </a:lstStyle>
          <a:p/>
        </p:txBody>
      </p:sp>
      <p:sp>
        <p:nvSpPr>
          <p:cNvPr id="39" name="Shape 39"/>
          <p:cNvSpPr txBox="1"/>
          <p:nvPr>
            <p:ph idx="12" type="sldNum"/>
          </p:nvPr>
        </p:nvSpPr>
        <p:spPr>
          <a:xfrm>
            <a:off x="825136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icture with Caption">
    <p:spTree>
      <p:nvGrpSpPr>
        <p:cNvPr id="40" name="Shape 40"/>
        <p:cNvGrpSpPr/>
        <p:nvPr/>
      </p:nvGrpSpPr>
      <p:grpSpPr>
        <a:xfrm>
          <a:off x="0" y="0"/>
          <a:ext cx="0" cy="0"/>
          <a:chOff x="0" y="0"/>
          <a:chExt cx="0" cy="0"/>
        </a:xfrm>
      </p:grpSpPr>
      <p:sp>
        <p:nvSpPr>
          <p:cNvPr id="41" name="Shape 41"/>
          <p:cNvSpPr txBox="1"/>
          <p:nvPr>
            <p:ph type="title"/>
          </p:nvPr>
        </p:nvSpPr>
        <p:spPr>
          <a:xfrm>
            <a:off x="629841" y="457200"/>
            <a:ext cx="2949178" cy="1600198"/>
          </a:xfrm>
          <a:prstGeom prst="rect">
            <a:avLst/>
          </a:prstGeom>
          <a:noFill/>
          <a:ln>
            <a:noFill/>
          </a:ln>
        </p:spPr>
        <p:txBody>
          <a:bodyPr anchorCtr="0" anchor="b" bIns="91425" lIns="91425" rIns="91425" tIns="91425"/>
          <a:lstStyle>
            <a:lvl1pPr indent="0" lvl="0" marL="0" marR="0" rtl="0" algn="l">
              <a:lnSpc>
                <a:spcPct val="90000"/>
              </a:lnSpc>
              <a:spcBef>
                <a:spcPts val="0"/>
              </a:spcBef>
              <a:spcAft>
                <a:spcPts val="0"/>
              </a:spcAft>
              <a:buClr>
                <a:srgbClr val="000000"/>
              </a:buClr>
              <a:buFont typeface="Calibri"/>
              <a:buNone/>
              <a:defRPr b="0" i="0" sz="32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42" name="Shape 42"/>
          <p:cNvSpPr/>
          <p:nvPr>
            <p:ph idx="2" type="pic"/>
          </p:nvPr>
        </p:nvSpPr>
        <p:spPr>
          <a:xfrm>
            <a:off x="3887391" y="987425"/>
            <a:ext cx="4629150" cy="4873624"/>
          </a:xfrm>
          <a:prstGeom prst="rect">
            <a:avLst/>
          </a:prstGeom>
          <a:noFill/>
          <a:ln>
            <a:noFill/>
          </a:ln>
        </p:spPr>
        <p:txBody>
          <a:bodyPr anchorCtr="0" anchor="t" bIns="91425" lIns="91425" rIns="91425" tIns="91425"/>
          <a:lstStyle>
            <a:lvl1pPr indent="127000" lvl="0" marL="2286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1pPr>
            <a:lvl2pPr indent="88900" lvl="1" marL="7239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2pPr>
            <a:lvl3pPr indent="35561" lvl="2" marL="1234439"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3pPr>
            <a:lvl4pPr indent="0" lvl="3" marL="1727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4pPr>
            <a:lvl5pPr indent="0" lvl="4" marL="21844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5pPr>
            <a:lvl6pPr indent="0" lvl="5" marL="26416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6pPr>
            <a:lvl7pPr indent="0" lvl="6" marL="30988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7pPr>
            <a:lvl8pPr indent="0" lvl="7" marL="35560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8pPr>
            <a:lvl9pPr indent="0" lvl="8" marL="4013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9pPr>
          </a:lstStyle>
          <a:p/>
        </p:txBody>
      </p:sp>
      <p:sp>
        <p:nvSpPr>
          <p:cNvPr id="43" name="Shape 43"/>
          <p:cNvSpPr txBox="1"/>
          <p:nvPr>
            <p:ph idx="1" type="body"/>
          </p:nvPr>
        </p:nvSpPr>
        <p:spPr>
          <a:xfrm>
            <a:off x="629841" y="2057400"/>
            <a:ext cx="2949178" cy="3811588"/>
          </a:xfrm>
          <a:prstGeom prst="rect">
            <a:avLst/>
          </a:prstGeom>
          <a:noFill/>
          <a:ln>
            <a:noFill/>
          </a:ln>
        </p:spPr>
        <p:txBody>
          <a:bodyPr anchorCtr="0" anchor="t" bIns="91425" lIns="91425" rIns="91425" tIns="91425"/>
          <a:lstStyle>
            <a:lvl1pPr indent="0" lvl="0" marL="0" marR="0" rtl="0" algn="l">
              <a:lnSpc>
                <a:spcPct val="90000"/>
              </a:lnSpc>
              <a:spcBef>
                <a:spcPts val="1000"/>
              </a:spcBef>
              <a:spcAft>
                <a:spcPts val="0"/>
              </a:spcAft>
              <a:buClr>
                <a:srgbClr val="000000"/>
              </a:buClr>
              <a:buFont typeface="Arial"/>
              <a:buNone/>
              <a:defRPr b="0" i="0" sz="1600" u="none" cap="none" strike="noStrike">
                <a:solidFill>
                  <a:srgbClr val="000000"/>
                </a:solidFill>
                <a:latin typeface="Calibri"/>
                <a:ea typeface="Calibri"/>
                <a:cs typeface="Calibri"/>
                <a:sym typeface="Calibri"/>
              </a:defRPr>
            </a:lvl1pPr>
            <a:lvl2pPr indent="88900" lvl="1" marL="7239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2pPr>
            <a:lvl3pPr indent="35561" lvl="2" marL="1234439"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3pPr>
            <a:lvl4pPr indent="0" lvl="3" marL="1727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4pPr>
            <a:lvl5pPr indent="0" lvl="4" marL="21844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5pPr>
            <a:lvl6pPr indent="0" lvl="5" marL="26416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6pPr>
            <a:lvl7pPr indent="0" lvl="6" marL="30988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7pPr>
            <a:lvl8pPr indent="0" lvl="7" marL="35560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8pPr>
            <a:lvl9pPr indent="0" lvl="8" marL="4013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9pPr>
          </a:lstStyle>
          <a:p/>
        </p:txBody>
      </p:sp>
      <p:sp>
        <p:nvSpPr>
          <p:cNvPr id="44" name="Shape 44"/>
          <p:cNvSpPr txBox="1"/>
          <p:nvPr>
            <p:ph idx="12" type="sldNum"/>
          </p:nvPr>
        </p:nvSpPr>
        <p:spPr>
          <a:xfrm>
            <a:off x="825136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sp>
        <p:nvSpPr>
          <p:cNvPr id="6" name="Shape 6"/>
          <p:cNvSpPr txBox="1"/>
          <p:nvPr>
            <p:ph type="title"/>
          </p:nvPr>
        </p:nvSpPr>
        <p:spPr>
          <a:xfrm>
            <a:off x="628650"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Font typeface="Calibri"/>
              <a:buNone/>
              <a:defRPr b="0" i="0" sz="4400" u="none" cap="none" strike="noStrike">
                <a:solidFill>
                  <a:srgbClr val="000000"/>
                </a:solidFill>
                <a:latin typeface="Calibri"/>
                <a:ea typeface="Calibri"/>
                <a:cs typeface="Calibri"/>
                <a:sym typeface="Calibri"/>
              </a:defRPr>
            </a:lvl9pPr>
          </a:lstStyle>
          <a:p/>
        </p:txBody>
      </p:sp>
      <p:sp>
        <p:nvSpPr>
          <p:cNvPr id="7" name="Shape 7"/>
          <p:cNvSpPr txBox="1"/>
          <p:nvPr>
            <p:ph idx="1" type="body"/>
          </p:nvPr>
        </p:nvSpPr>
        <p:spPr>
          <a:xfrm>
            <a:off x="628650" y="1825625"/>
            <a:ext cx="7886700" cy="4351338"/>
          </a:xfrm>
          <a:prstGeom prst="rect">
            <a:avLst/>
          </a:prstGeom>
          <a:noFill/>
          <a:ln>
            <a:noFill/>
          </a:ln>
        </p:spPr>
        <p:txBody>
          <a:bodyPr anchorCtr="0" anchor="t" bIns="91425" lIns="91425" rIns="91425" tIns="91425"/>
          <a:lstStyle>
            <a:lvl1pPr indent="127000" lvl="0" marL="2286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1pPr>
            <a:lvl2pPr indent="88900" lvl="1" marL="7239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2pPr>
            <a:lvl3pPr indent="35561" lvl="2" marL="1234439"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3pPr>
            <a:lvl4pPr indent="0" lvl="3" marL="1727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4pPr>
            <a:lvl5pPr indent="0" lvl="4" marL="21844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5pPr>
            <a:lvl6pPr indent="0" lvl="5" marL="26416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6pPr>
            <a:lvl7pPr indent="0" lvl="6" marL="30988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7pPr>
            <a:lvl8pPr indent="0" lvl="7" marL="35560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8pPr>
            <a:lvl9pPr indent="0" lvl="8" marL="4013200" marR="0" rtl="0" algn="l">
              <a:lnSpc>
                <a:spcPct val="90000"/>
              </a:lnSpc>
              <a:spcBef>
                <a:spcPts val="1000"/>
              </a:spcBef>
              <a:spcAft>
                <a:spcPts val="0"/>
              </a:spcAft>
              <a:buClr>
                <a:srgbClr val="000000"/>
              </a:buClr>
              <a:buSzPct val="100000"/>
              <a:buFont typeface="Arial"/>
              <a:buChar char="•"/>
              <a:defRPr b="0" i="0" sz="2800" u="none" cap="none" strike="noStrike">
                <a:solidFill>
                  <a:srgbClr val="000000"/>
                </a:solidFill>
                <a:latin typeface="Calibri"/>
                <a:ea typeface="Calibri"/>
                <a:cs typeface="Calibri"/>
                <a:sym typeface="Calibri"/>
              </a:defRPr>
            </a:lvl9pPr>
          </a:lstStyle>
          <a:p/>
        </p:txBody>
      </p:sp>
      <p:sp>
        <p:nvSpPr>
          <p:cNvPr id="8" name="Shape 8"/>
          <p:cNvSpPr txBox="1"/>
          <p:nvPr>
            <p:ph idx="12" type="sldNum"/>
          </p:nvPr>
        </p:nvSpPr>
        <p:spPr>
          <a:xfrm>
            <a:off x="8251367" y="6404292"/>
            <a:ext cx="263982" cy="26924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commons.wikimedia.org/wiki/File:Girls_in_school_in_Khyber_Pakhtunkhwa,_Pakistan_(7295675962).jpg" TargetMode="External"/><Relationship Id="rId4" Type="http://schemas.openxmlformats.org/officeDocument/2006/relationships/image" Target="../media/image07.jpg"/><Relationship Id="rId5" Type="http://schemas.openxmlformats.org/officeDocument/2006/relationships/hyperlink" Target="https://commons.wikimedia.org/wiki/File:Girls_in_school_in_Khyber_Pakhtunkhwa,_Pakistan_(7295675962).jpg" TargetMode="External"/><Relationship Id="rId6" Type="http://schemas.openxmlformats.org/officeDocument/2006/relationships/image" Target="../media/image0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commons.wikimedia.org/wiki/File:Girls_in_school_in_Khyber_Pakhtunkhwa,_Pakistan_(7295675962).jpg" TargetMode="External"/><Relationship Id="rId4" Type="http://schemas.openxmlformats.org/officeDocument/2006/relationships/image" Target="../media/image07.jpg"/><Relationship Id="rId5" Type="http://schemas.openxmlformats.org/officeDocument/2006/relationships/hyperlink" Target="https://commons.wikimedia.org/wiki/File:Girls_in_school_in_Khyber_Pakhtunkhwa,_Pakistan_(7295675962).jpg" TargetMode="External"/><Relationship Id="rId6" Type="http://schemas.openxmlformats.org/officeDocument/2006/relationships/image" Target="../media/image0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3.jpg"/><Relationship Id="rId4" Type="http://schemas.openxmlformats.org/officeDocument/2006/relationships/image" Target="../media/image01.jpg"/><Relationship Id="rId5" Type="http://schemas.openxmlformats.org/officeDocument/2006/relationships/hyperlink" Target="https://www.globalgiving.org/projects/capacity-building-for-rural-women-artisans-in-peru/reports/?pageNo=1" TargetMode="External"/><Relationship Id="rId6" Type="http://schemas.openxmlformats.org/officeDocument/2006/relationships/hyperlink" Target="https://www.globalgiving.org/projects/empower-deserted-women-and-widows-in-rural-india/" TargetMode="External"/><Relationship Id="rId7" Type="http://schemas.openxmlformats.org/officeDocument/2006/relationships/hyperlink" Target="https://www.usaid.gov/letgirlslearn/fact-she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 name="Shape 56"/>
        <p:cNvGrpSpPr/>
        <p:nvPr/>
      </p:nvGrpSpPr>
      <p:grpSpPr>
        <a:xfrm>
          <a:off x="0" y="0"/>
          <a:ext cx="0" cy="0"/>
          <a:chOff x="0" y="0"/>
          <a:chExt cx="0" cy="0"/>
        </a:xfrm>
      </p:grpSpPr>
      <p:pic>
        <p:nvPicPr>
          <p:cNvPr id="57" name="Shape 57"/>
          <p:cNvPicPr preferRelativeResize="0"/>
          <p:nvPr/>
        </p:nvPicPr>
        <p:blipFill>
          <a:blip r:embed="rId3">
            <a:alphaModFix/>
          </a:blip>
          <a:stretch>
            <a:fillRect/>
          </a:stretch>
        </p:blipFill>
        <p:spPr>
          <a:xfrm>
            <a:off x="1239600" y="611662"/>
            <a:ext cx="6534150" cy="3914775"/>
          </a:xfrm>
          <a:prstGeom prst="rect">
            <a:avLst/>
          </a:prstGeom>
          <a:noFill/>
          <a:ln>
            <a:noFill/>
          </a:ln>
        </p:spPr>
      </p:pic>
      <p:sp>
        <p:nvSpPr>
          <p:cNvPr id="58" name="Shape 58"/>
          <p:cNvSpPr txBox="1"/>
          <p:nvPr/>
        </p:nvSpPr>
        <p:spPr>
          <a:xfrm>
            <a:off x="1371525" y="5018325"/>
            <a:ext cx="6270300" cy="731400"/>
          </a:xfrm>
          <a:prstGeom prst="rect">
            <a:avLst/>
          </a:prstGeom>
          <a:noFill/>
          <a:ln>
            <a:noFill/>
          </a:ln>
        </p:spPr>
        <p:txBody>
          <a:bodyPr anchorCtr="0" anchor="t" bIns="91425" lIns="91425" rIns="91425" tIns="91425">
            <a:noAutofit/>
          </a:bodyPr>
          <a:lstStyle/>
          <a:p>
            <a:pPr indent="381000" lvl="0" rtl="0" algn="ctr">
              <a:lnSpc>
                <a:spcPct val="115000"/>
              </a:lnSpc>
              <a:spcBef>
                <a:spcPts val="0"/>
              </a:spcBef>
              <a:buClr>
                <a:schemeClr val="dk1"/>
              </a:buClr>
              <a:buSzPct val="25000"/>
              <a:buFont typeface="Arial"/>
              <a:buNone/>
            </a:pPr>
            <a:r>
              <a:rPr lang="en-US" sz="2400">
                <a:solidFill>
                  <a:srgbClr val="1C4587"/>
                </a:solidFill>
                <a:latin typeface="Calibri"/>
                <a:ea typeface="Calibri"/>
                <a:cs typeface="Calibri"/>
                <a:sym typeface="Calibri"/>
              </a:rPr>
              <a:t>Region 5 Meeting - Berlin, Germany</a:t>
            </a:r>
          </a:p>
          <a:p>
            <a:pPr indent="381000" lvl="0" rtl="0" algn="ctr">
              <a:lnSpc>
                <a:spcPct val="115000"/>
              </a:lnSpc>
              <a:spcBef>
                <a:spcPts val="0"/>
              </a:spcBef>
              <a:buClr>
                <a:schemeClr val="dk1"/>
              </a:buClr>
              <a:buSzPct val="25000"/>
              <a:buFont typeface="Arial"/>
              <a:buNone/>
            </a:pPr>
            <a:r>
              <a:rPr lang="en-US" sz="2400">
                <a:solidFill>
                  <a:srgbClr val="1C4587"/>
                </a:solidFill>
                <a:latin typeface="Calibri"/>
                <a:ea typeface="Calibri"/>
                <a:cs typeface="Calibri"/>
                <a:sym typeface="Calibri"/>
              </a:rPr>
              <a:t>November 11 - 13, 2016</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cxnSp>
        <p:nvCxnSpPr>
          <p:cNvPr id="135" name="Shape 135"/>
          <p:cNvCxnSpPr/>
          <p:nvPr/>
        </p:nvCxnSpPr>
        <p:spPr>
          <a:xfrm>
            <a:off x="252450" y="1265650"/>
            <a:ext cx="8639100" cy="0"/>
          </a:xfrm>
          <a:prstGeom prst="straightConnector1">
            <a:avLst/>
          </a:prstGeom>
          <a:noFill/>
          <a:ln cap="flat" cmpd="sng" w="9525">
            <a:solidFill>
              <a:schemeClr val="accent5"/>
            </a:solidFill>
            <a:prstDash val="solid"/>
            <a:round/>
            <a:headEnd len="med" w="med" type="none"/>
            <a:tailEnd len="med" w="med" type="none"/>
          </a:ln>
        </p:spPr>
      </p:cxnSp>
      <p:sp>
        <p:nvSpPr>
          <p:cNvPr id="136" name="Shape 136"/>
          <p:cNvSpPr txBox="1"/>
          <p:nvPr/>
        </p:nvSpPr>
        <p:spPr>
          <a:xfrm>
            <a:off x="252450" y="537997"/>
            <a:ext cx="8656500" cy="5877600"/>
          </a:xfrm>
          <a:prstGeom prst="rect">
            <a:avLst/>
          </a:prstGeom>
          <a:noFill/>
          <a:ln>
            <a:noFill/>
          </a:ln>
        </p:spPr>
        <p:txBody>
          <a:bodyPr anchorCtr="0" anchor="t" bIns="45700" lIns="91425" rIns="91425" tIns="45700">
            <a:noAutofit/>
          </a:bodyPr>
          <a:lstStyle/>
          <a:p>
            <a:pPr lvl="0" rtl="0">
              <a:spcBef>
                <a:spcPts val="0"/>
              </a:spcBef>
              <a:buNone/>
            </a:pPr>
            <a:r>
              <a:rPr b="1" lang="en-US" sz="3100">
                <a:solidFill>
                  <a:srgbClr val="073763"/>
                </a:solidFill>
                <a:latin typeface="Calibri"/>
                <a:ea typeface="Calibri"/>
                <a:cs typeface="Calibri"/>
                <a:sym typeface="Calibri"/>
              </a:rPr>
              <a:t>World’s Best Investment - Top 10 List</a:t>
            </a:r>
          </a:p>
          <a:p>
            <a:pPr lvl="0" rtl="0">
              <a:spcBef>
                <a:spcPts val="0"/>
              </a:spcBef>
              <a:buNone/>
            </a:pPr>
            <a:r>
              <a:t/>
            </a:r>
            <a:endParaRPr b="1" sz="3100">
              <a:solidFill>
                <a:srgbClr val="073763"/>
              </a:solidFill>
              <a:latin typeface="Calibri"/>
              <a:ea typeface="Calibri"/>
              <a:cs typeface="Calibri"/>
              <a:sym typeface="Calibri"/>
            </a:endParaRPr>
          </a:p>
          <a:p>
            <a:pPr lvl="0" rtl="0">
              <a:spcBef>
                <a:spcPts val="0"/>
              </a:spcBef>
              <a:buNone/>
            </a:pPr>
            <a:r>
              <a:t/>
            </a:r>
            <a:endParaRPr b="1" sz="1000">
              <a:solidFill>
                <a:srgbClr val="073763"/>
              </a:solidFill>
              <a:latin typeface="Calibri"/>
              <a:ea typeface="Calibri"/>
              <a:cs typeface="Calibri"/>
              <a:sym typeface="Calibri"/>
            </a:endParaRPr>
          </a:p>
          <a:p>
            <a:pPr lvl="0" rtl="0">
              <a:spcBef>
                <a:spcPts val="0"/>
              </a:spcBef>
              <a:buNone/>
            </a:pPr>
            <a:r>
              <a:t/>
            </a:r>
            <a:endParaRPr b="1" sz="1000">
              <a:solidFill>
                <a:srgbClr val="073763"/>
              </a:solidFill>
              <a:latin typeface="Calibri"/>
              <a:ea typeface="Calibri"/>
              <a:cs typeface="Calibri"/>
              <a:sym typeface="Calibri"/>
            </a:endParaRPr>
          </a:p>
          <a:p>
            <a:pPr indent="0" lvl="0" marL="0" marR="0" rtl="0">
              <a:lnSpc>
                <a:spcPct val="150000"/>
              </a:lnSpc>
              <a:spcBef>
                <a:spcPts val="0"/>
              </a:spcBef>
              <a:buNone/>
            </a:pPr>
            <a:r>
              <a:rPr lang="en-US" sz="2600">
                <a:solidFill>
                  <a:srgbClr val="073763"/>
                </a:solidFill>
                <a:latin typeface="Calibri"/>
                <a:ea typeface="Calibri"/>
                <a:cs typeface="Calibri"/>
                <a:sym typeface="Calibri"/>
              </a:rPr>
              <a:t>10. Education increases women’s political leadership</a:t>
            </a:r>
          </a:p>
          <a:p>
            <a:pPr indent="0" lvl="0" marL="0" marR="0" rtl="0">
              <a:lnSpc>
                <a:spcPct val="150000"/>
              </a:lnSpc>
              <a:spcBef>
                <a:spcPts val="0"/>
              </a:spcBef>
              <a:buNone/>
            </a:pPr>
            <a:r>
              <a:t/>
            </a:r>
            <a:endParaRPr sz="2600">
              <a:solidFill>
                <a:srgbClr val="073763"/>
              </a:solidFill>
              <a:latin typeface="Calibri"/>
              <a:ea typeface="Calibri"/>
              <a:cs typeface="Calibri"/>
              <a:sym typeface="Calibri"/>
            </a:endParaRPr>
          </a:p>
          <a:p>
            <a:pPr lvl="0" marR="0" rtl="0">
              <a:lnSpc>
                <a:spcPct val="150000"/>
              </a:lnSpc>
              <a:spcBef>
                <a:spcPts val="0"/>
              </a:spcBef>
              <a:buNone/>
            </a:pPr>
            <a:r>
              <a:t/>
            </a:r>
            <a:endParaRPr sz="3000">
              <a:solidFill>
                <a:srgbClr val="073763"/>
              </a:solidFill>
              <a:latin typeface="Calibri"/>
              <a:ea typeface="Calibri"/>
              <a:cs typeface="Calibri"/>
              <a:sym typeface="Calibri"/>
            </a:endParaRPr>
          </a:p>
          <a:p>
            <a:pPr lvl="0" rtl="0" algn="ctr">
              <a:lnSpc>
                <a:spcPct val="150000"/>
              </a:lnSpc>
              <a:spcBef>
                <a:spcPts val="0"/>
              </a:spcBef>
              <a:buNone/>
            </a:pPr>
            <a:r>
              <a:t/>
            </a:r>
            <a:endParaRPr b="1" sz="3000">
              <a:solidFill>
                <a:srgbClr val="073763"/>
              </a:solidFill>
              <a:latin typeface="Calibri"/>
              <a:ea typeface="Calibri"/>
              <a:cs typeface="Calibri"/>
              <a:sym typeface="Calibri"/>
            </a:endParaRPr>
          </a:p>
          <a:p>
            <a:pPr lvl="0" marR="0" rtl="0">
              <a:lnSpc>
                <a:spcPct val="150000"/>
              </a:lnSpc>
              <a:spcBef>
                <a:spcPts val="0"/>
              </a:spcBef>
              <a:buNone/>
            </a:pPr>
            <a:r>
              <a:t/>
            </a:r>
            <a:endParaRPr b="1" sz="3000">
              <a:solidFill>
                <a:srgbClr val="073763"/>
              </a:solidFill>
              <a:latin typeface="Calibri"/>
              <a:ea typeface="Calibri"/>
              <a:cs typeface="Calibri"/>
              <a:sym typeface="Calibri"/>
            </a:endParaRPr>
          </a:p>
          <a:p>
            <a:pPr indent="0" lvl="0" marL="0" rtl="0" algn="ctr">
              <a:lnSpc>
                <a:spcPct val="150000"/>
              </a:lnSpc>
              <a:spcBef>
                <a:spcPts val="0"/>
              </a:spcBef>
              <a:buNone/>
            </a:pPr>
            <a:r>
              <a:t/>
            </a:r>
            <a:endParaRPr b="1" sz="3000">
              <a:solidFill>
                <a:srgbClr val="073763"/>
              </a:solidFill>
              <a:latin typeface="Calibri"/>
              <a:ea typeface="Calibri"/>
              <a:cs typeface="Calibri"/>
              <a:sym typeface="Calibri"/>
            </a:endParaRPr>
          </a:p>
        </p:txBody>
      </p:sp>
      <p:pic>
        <p:nvPicPr>
          <p:cNvPr id="137" name="Shape 137"/>
          <p:cNvPicPr preferRelativeResize="0"/>
          <p:nvPr/>
        </p:nvPicPr>
        <p:blipFill>
          <a:blip r:embed="rId3">
            <a:alphaModFix/>
          </a:blip>
          <a:stretch>
            <a:fillRect/>
          </a:stretch>
        </p:blipFill>
        <p:spPr>
          <a:xfrm>
            <a:off x="2507787" y="2639123"/>
            <a:ext cx="4128425" cy="30962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cxnSp>
        <p:nvCxnSpPr>
          <p:cNvPr id="142" name="Shape 142"/>
          <p:cNvCxnSpPr/>
          <p:nvPr/>
        </p:nvCxnSpPr>
        <p:spPr>
          <a:xfrm>
            <a:off x="252450" y="1265650"/>
            <a:ext cx="8639100" cy="0"/>
          </a:xfrm>
          <a:prstGeom prst="straightConnector1">
            <a:avLst/>
          </a:prstGeom>
          <a:noFill/>
          <a:ln cap="flat" cmpd="sng" w="9525">
            <a:solidFill>
              <a:schemeClr val="accent5"/>
            </a:solidFill>
            <a:prstDash val="solid"/>
            <a:round/>
            <a:headEnd len="med" w="med" type="none"/>
            <a:tailEnd len="med" w="med" type="none"/>
          </a:ln>
        </p:spPr>
      </p:cxnSp>
      <p:sp>
        <p:nvSpPr>
          <p:cNvPr id="143" name="Shape 143"/>
          <p:cNvSpPr txBox="1"/>
          <p:nvPr/>
        </p:nvSpPr>
        <p:spPr>
          <a:xfrm>
            <a:off x="252450" y="537997"/>
            <a:ext cx="8656500" cy="5877600"/>
          </a:xfrm>
          <a:prstGeom prst="rect">
            <a:avLst/>
          </a:prstGeom>
          <a:noFill/>
          <a:ln>
            <a:noFill/>
          </a:ln>
        </p:spPr>
        <p:txBody>
          <a:bodyPr anchorCtr="0" anchor="t" bIns="45700" lIns="91425" rIns="91425" tIns="45700">
            <a:noAutofit/>
          </a:bodyPr>
          <a:lstStyle/>
          <a:p>
            <a:pPr lvl="0" rtl="0">
              <a:spcBef>
                <a:spcPts val="0"/>
              </a:spcBef>
              <a:buNone/>
            </a:pPr>
            <a:r>
              <a:rPr b="1" lang="en-US" sz="3100">
                <a:solidFill>
                  <a:srgbClr val="073763"/>
                </a:solidFill>
                <a:latin typeface="Calibri"/>
                <a:ea typeface="Calibri"/>
                <a:cs typeface="Calibri"/>
                <a:sym typeface="Calibri"/>
              </a:rPr>
              <a:t>World’s Best Investment - Top 10 List</a:t>
            </a:r>
          </a:p>
          <a:p>
            <a:pPr lvl="0" rtl="0">
              <a:spcBef>
                <a:spcPts val="0"/>
              </a:spcBef>
              <a:buNone/>
            </a:pPr>
            <a:r>
              <a:t/>
            </a:r>
            <a:endParaRPr b="1" sz="3100">
              <a:solidFill>
                <a:srgbClr val="073763"/>
              </a:solidFill>
              <a:latin typeface="Calibri"/>
              <a:ea typeface="Calibri"/>
              <a:cs typeface="Calibri"/>
              <a:sym typeface="Calibri"/>
            </a:endParaRPr>
          </a:p>
          <a:p>
            <a:pPr indent="-355600" lvl="0" marL="457200" marR="0" rtl="0">
              <a:lnSpc>
                <a:spcPct val="150000"/>
              </a:lnSpc>
              <a:spcBef>
                <a:spcPts val="0"/>
              </a:spcBef>
              <a:buClr>
                <a:schemeClr val="accent5"/>
              </a:buClr>
              <a:buSzPct val="100000"/>
              <a:buFont typeface="Calibri"/>
              <a:buAutoNum type="arabicPeriod"/>
            </a:pPr>
            <a:r>
              <a:rPr lang="en-US" sz="2000">
                <a:solidFill>
                  <a:schemeClr val="accent5"/>
                </a:solidFill>
                <a:latin typeface="Calibri"/>
                <a:ea typeface="Calibri"/>
                <a:cs typeface="Calibri"/>
                <a:sym typeface="Calibri"/>
              </a:rPr>
              <a:t>Education increases economic growth</a:t>
            </a:r>
          </a:p>
          <a:p>
            <a:pPr indent="-355600" lvl="0" marL="457200" marR="0" rtl="0">
              <a:lnSpc>
                <a:spcPct val="150000"/>
              </a:lnSpc>
              <a:spcBef>
                <a:spcPts val="0"/>
              </a:spcBef>
              <a:buClr>
                <a:schemeClr val="accent5"/>
              </a:buClr>
              <a:buSzPct val="100000"/>
              <a:buFont typeface="Calibri"/>
              <a:buAutoNum type="arabicPeriod"/>
            </a:pPr>
            <a:r>
              <a:rPr lang="en-US" sz="2000">
                <a:solidFill>
                  <a:schemeClr val="accent5"/>
                </a:solidFill>
                <a:latin typeface="Calibri"/>
                <a:ea typeface="Calibri"/>
                <a:cs typeface="Calibri"/>
                <a:sym typeface="Calibri"/>
              </a:rPr>
              <a:t>Education leads to better wages and jobs for women</a:t>
            </a:r>
          </a:p>
          <a:p>
            <a:pPr indent="-355600" lvl="0" marL="457200" marR="0" rtl="0">
              <a:lnSpc>
                <a:spcPct val="150000"/>
              </a:lnSpc>
              <a:spcBef>
                <a:spcPts val="0"/>
              </a:spcBef>
              <a:buClr>
                <a:schemeClr val="accent5"/>
              </a:buClr>
              <a:buSzPct val="100000"/>
              <a:buFont typeface="Calibri"/>
              <a:buAutoNum type="arabicPeriod"/>
            </a:pPr>
            <a:r>
              <a:rPr lang="en-US" sz="2000">
                <a:solidFill>
                  <a:schemeClr val="accent5"/>
                </a:solidFill>
                <a:latin typeface="Calibri"/>
                <a:ea typeface="Calibri"/>
                <a:cs typeface="Calibri"/>
                <a:sym typeface="Calibri"/>
              </a:rPr>
              <a:t>Education saves the lives of children and their mothers</a:t>
            </a:r>
          </a:p>
          <a:p>
            <a:pPr indent="-355600" lvl="0" marL="457200" marR="0" rtl="0">
              <a:lnSpc>
                <a:spcPct val="150000"/>
              </a:lnSpc>
              <a:spcBef>
                <a:spcPts val="0"/>
              </a:spcBef>
              <a:buClr>
                <a:schemeClr val="accent5"/>
              </a:buClr>
              <a:buSzPct val="100000"/>
              <a:buFont typeface="Calibri"/>
              <a:buAutoNum type="arabicPeriod"/>
            </a:pPr>
            <a:r>
              <a:rPr lang="en-US" sz="2000">
                <a:solidFill>
                  <a:schemeClr val="accent5"/>
                </a:solidFill>
                <a:latin typeface="Calibri"/>
                <a:ea typeface="Calibri"/>
                <a:cs typeface="Calibri"/>
                <a:sym typeface="Calibri"/>
              </a:rPr>
              <a:t>Education reduces rates of HIV/AIDS and malaria</a:t>
            </a:r>
          </a:p>
          <a:p>
            <a:pPr indent="-355600" lvl="0" marL="457200" marR="0" rtl="0">
              <a:lnSpc>
                <a:spcPct val="150000"/>
              </a:lnSpc>
              <a:spcBef>
                <a:spcPts val="0"/>
              </a:spcBef>
              <a:buClr>
                <a:schemeClr val="accent5"/>
              </a:buClr>
              <a:buSzPct val="100000"/>
              <a:buFont typeface="Calibri"/>
              <a:buAutoNum type="arabicPeriod"/>
            </a:pPr>
            <a:r>
              <a:rPr lang="en-US" sz="2000">
                <a:solidFill>
                  <a:schemeClr val="accent5"/>
                </a:solidFill>
                <a:latin typeface="Calibri"/>
                <a:ea typeface="Calibri"/>
                <a:cs typeface="Calibri"/>
                <a:sym typeface="Calibri"/>
              </a:rPr>
              <a:t>Education leads to smaller and more sustainable families</a:t>
            </a:r>
          </a:p>
          <a:p>
            <a:pPr indent="-355600" lvl="0" marL="457200" marR="0" rtl="0">
              <a:lnSpc>
                <a:spcPct val="150000"/>
              </a:lnSpc>
              <a:spcBef>
                <a:spcPts val="0"/>
              </a:spcBef>
              <a:buClr>
                <a:schemeClr val="accent5"/>
              </a:buClr>
              <a:buSzPct val="100000"/>
              <a:buFont typeface="Calibri"/>
              <a:buAutoNum type="arabicPeriod"/>
            </a:pPr>
            <a:r>
              <a:rPr lang="en-US" sz="2000">
                <a:solidFill>
                  <a:schemeClr val="accent5"/>
                </a:solidFill>
                <a:latin typeface="Calibri"/>
                <a:ea typeface="Calibri"/>
                <a:cs typeface="Calibri"/>
                <a:sym typeface="Calibri"/>
              </a:rPr>
              <a:t>Education results in healthier and better-educated children</a:t>
            </a:r>
          </a:p>
          <a:p>
            <a:pPr indent="-355600" lvl="0" marL="457200" marR="0" rtl="0">
              <a:lnSpc>
                <a:spcPct val="150000"/>
              </a:lnSpc>
              <a:spcBef>
                <a:spcPts val="0"/>
              </a:spcBef>
              <a:buClr>
                <a:schemeClr val="accent5"/>
              </a:buClr>
              <a:buSzPct val="100000"/>
              <a:buFont typeface="Calibri"/>
              <a:buAutoNum type="arabicPeriod"/>
            </a:pPr>
            <a:r>
              <a:rPr lang="en-US" sz="2000">
                <a:solidFill>
                  <a:schemeClr val="accent5"/>
                </a:solidFill>
                <a:latin typeface="Calibri"/>
                <a:ea typeface="Calibri"/>
                <a:cs typeface="Calibri"/>
                <a:sym typeface="Calibri"/>
              </a:rPr>
              <a:t>Education reduces rates of child marriage</a:t>
            </a:r>
          </a:p>
          <a:p>
            <a:pPr indent="-355600" lvl="0" marL="457200" marR="0" rtl="0">
              <a:lnSpc>
                <a:spcPct val="150000"/>
              </a:lnSpc>
              <a:spcBef>
                <a:spcPts val="0"/>
              </a:spcBef>
              <a:buClr>
                <a:schemeClr val="accent5"/>
              </a:buClr>
              <a:buSzPct val="100000"/>
              <a:buFont typeface="Calibri"/>
              <a:buAutoNum type="arabicPeriod"/>
            </a:pPr>
            <a:r>
              <a:rPr lang="en-US" sz="2000">
                <a:solidFill>
                  <a:schemeClr val="accent5"/>
                </a:solidFill>
                <a:latin typeface="Calibri"/>
                <a:ea typeface="Calibri"/>
                <a:cs typeface="Calibri"/>
                <a:sym typeface="Calibri"/>
              </a:rPr>
              <a:t>Education empowers womens</a:t>
            </a:r>
          </a:p>
          <a:p>
            <a:pPr indent="-355600" lvl="0" marL="457200" marR="0" rtl="0">
              <a:lnSpc>
                <a:spcPct val="150000"/>
              </a:lnSpc>
              <a:spcBef>
                <a:spcPts val="0"/>
              </a:spcBef>
              <a:buClr>
                <a:schemeClr val="accent5"/>
              </a:buClr>
              <a:buSzPct val="100000"/>
              <a:buFont typeface="Calibri"/>
              <a:buAutoNum type="arabicPeriod"/>
            </a:pPr>
            <a:r>
              <a:rPr lang="en-US" sz="2000">
                <a:solidFill>
                  <a:schemeClr val="accent5"/>
                </a:solidFill>
                <a:latin typeface="Calibri"/>
                <a:ea typeface="Calibri"/>
                <a:cs typeface="Calibri"/>
                <a:sym typeface="Calibri"/>
              </a:rPr>
              <a:t>Education reduces harm to families from natural disasters and climate change</a:t>
            </a:r>
          </a:p>
          <a:p>
            <a:pPr indent="-355600" lvl="0" marL="457200" marR="0" rtl="0">
              <a:lnSpc>
                <a:spcPct val="150000"/>
              </a:lnSpc>
              <a:spcBef>
                <a:spcPts val="0"/>
              </a:spcBef>
              <a:buClr>
                <a:schemeClr val="accent5"/>
              </a:buClr>
              <a:buSzPct val="100000"/>
              <a:buFont typeface="Calibri"/>
              <a:buAutoNum type="arabicPeriod"/>
            </a:pPr>
            <a:r>
              <a:rPr lang="en-US" sz="2000">
                <a:solidFill>
                  <a:schemeClr val="accent5"/>
                </a:solidFill>
                <a:latin typeface="Calibri"/>
                <a:ea typeface="Calibri"/>
                <a:cs typeface="Calibri"/>
                <a:sym typeface="Calibri"/>
              </a:rPr>
              <a:t>Education increases women’s political leadership</a:t>
            </a:r>
          </a:p>
          <a:p>
            <a:pPr indent="0" lvl="0" marL="0" marR="0" rtl="0">
              <a:lnSpc>
                <a:spcPct val="150000"/>
              </a:lnSpc>
              <a:spcBef>
                <a:spcPts val="0"/>
              </a:spcBef>
              <a:buNone/>
            </a:pPr>
            <a:r>
              <a:t/>
            </a:r>
            <a:endParaRPr b="1" sz="3100">
              <a:solidFill>
                <a:srgbClr val="073763"/>
              </a:solidFill>
              <a:latin typeface="Calibri"/>
              <a:ea typeface="Calibri"/>
              <a:cs typeface="Calibri"/>
              <a:sym typeface="Calibri"/>
            </a:endParaRPr>
          </a:p>
          <a:p>
            <a:pPr lvl="0" marR="0" rtl="0">
              <a:lnSpc>
                <a:spcPct val="150000"/>
              </a:lnSpc>
              <a:spcBef>
                <a:spcPts val="0"/>
              </a:spcBef>
              <a:buNone/>
            </a:pPr>
            <a:r>
              <a:t/>
            </a:r>
            <a:endParaRPr b="1" sz="3000">
              <a:solidFill>
                <a:srgbClr val="073763"/>
              </a:solidFill>
              <a:latin typeface="Calibri"/>
              <a:ea typeface="Calibri"/>
              <a:cs typeface="Calibri"/>
              <a:sym typeface="Calibri"/>
            </a:endParaRPr>
          </a:p>
          <a:p>
            <a:pPr indent="0" lvl="0" marL="0" rtl="0" algn="ctr">
              <a:lnSpc>
                <a:spcPct val="150000"/>
              </a:lnSpc>
              <a:spcBef>
                <a:spcPts val="0"/>
              </a:spcBef>
              <a:buNone/>
            </a:pPr>
            <a:r>
              <a:t/>
            </a:r>
            <a:endParaRPr b="1" sz="3000">
              <a:solidFill>
                <a:srgbClr val="073763"/>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cxnSp>
        <p:nvCxnSpPr>
          <p:cNvPr id="148" name="Shape 148"/>
          <p:cNvCxnSpPr/>
          <p:nvPr/>
        </p:nvCxnSpPr>
        <p:spPr>
          <a:xfrm>
            <a:off x="252450" y="1265650"/>
            <a:ext cx="8639100" cy="0"/>
          </a:xfrm>
          <a:prstGeom prst="straightConnector1">
            <a:avLst/>
          </a:prstGeom>
          <a:noFill/>
          <a:ln cap="flat" cmpd="sng" w="9525">
            <a:solidFill>
              <a:schemeClr val="accent5"/>
            </a:solidFill>
            <a:prstDash val="solid"/>
            <a:round/>
            <a:headEnd len="med" w="med" type="none"/>
            <a:tailEnd len="med" w="med" type="none"/>
          </a:ln>
        </p:spPr>
      </p:cxnSp>
      <p:sp>
        <p:nvSpPr>
          <p:cNvPr id="149" name="Shape 149"/>
          <p:cNvSpPr txBox="1"/>
          <p:nvPr/>
        </p:nvSpPr>
        <p:spPr>
          <a:xfrm>
            <a:off x="252450" y="537997"/>
            <a:ext cx="8656500" cy="5877600"/>
          </a:xfrm>
          <a:prstGeom prst="rect">
            <a:avLst/>
          </a:prstGeom>
          <a:noFill/>
          <a:ln>
            <a:noFill/>
          </a:ln>
        </p:spPr>
        <p:txBody>
          <a:bodyPr anchorCtr="0" anchor="t" bIns="45700" lIns="91425" rIns="91425" tIns="45700">
            <a:noAutofit/>
          </a:bodyPr>
          <a:lstStyle/>
          <a:p>
            <a:pPr lvl="0" rtl="0">
              <a:spcBef>
                <a:spcPts val="0"/>
              </a:spcBef>
              <a:buNone/>
            </a:pPr>
            <a:r>
              <a:rPr b="1" lang="en-US" sz="3100">
                <a:solidFill>
                  <a:srgbClr val="073763"/>
                </a:solidFill>
                <a:latin typeface="Calibri"/>
                <a:ea typeface="Calibri"/>
                <a:cs typeface="Calibri"/>
                <a:sym typeface="Calibri"/>
              </a:rPr>
              <a:t>What’s Next… Interventions That Work	</a:t>
            </a:r>
          </a:p>
          <a:p>
            <a:pPr lvl="0" rtl="0">
              <a:spcBef>
                <a:spcPts val="0"/>
              </a:spcBef>
              <a:buNone/>
            </a:pPr>
            <a:r>
              <a:t/>
            </a:r>
            <a:endParaRPr b="1" sz="3100">
              <a:solidFill>
                <a:srgbClr val="073763"/>
              </a:solidFill>
              <a:latin typeface="Calibri"/>
              <a:ea typeface="Calibri"/>
              <a:cs typeface="Calibri"/>
              <a:sym typeface="Calibri"/>
            </a:endParaRPr>
          </a:p>
          <a:p>
            <a:pPr lvl="0" marR="0" rtl="0">
              <a:lnSpc>
                <a:spcPct val="120000"/>
              </a:lnSpc>
              <a:spcBef>
                <a:spcPts val="0"/>
              </a:spcBef>
              <a:buNone/>
            </a:pPr>
            <a:r>
              <a:t/>
            </a:r>
            <a:endParaRPr sz="2400">
              <a:solidFill>
                <a:srgbClr val="073763"/>
              </a:solidFill>
              <a:latin typeface="Calibri"/>
              <a:ea typeface="Calibri"/>
              <a:cs typeface="Calibri"/>
              <a:sym typeface="Calibri"/>
            </a:endParaRPr>
          </a:p>
          <a:p>
            <a:pPr lvl="0" rtl="0">
              <a:lnSpc>
                <a:spcPct val="120000"/>
              </a:lnSpc>
              <a:spcBef>
                <a:spcPts val="0"/>
              </a:spcBef>
              <a:buNone/>
            </a:pPr>
            <a:r>
              <a:rPr lang="en-US" sz="2400">
                <a:solidFill>
                  <a:srgbClr val="073763"/>
                </a:solidFill>
                <a:latin typeface="Calibri"/>
                <a:ea typeface="Calibri"/>
                <a:cs typeface="Calibri"/>
                <a:sym typeface="Calibri"/>
              </a:rPr>
              <a:t>1. Interventions that help make schools affordable</a:t>
            </a:r>
          </a:p>
          <a:p>
            <a:pPr lvl="0" rtl="0">
              <a:lnSpc>
                <a:spcPct val="120000"/>
              </a:lnSpc>
              <a:spcBef>
                <a:spcPts val="0"/>
              </a:spcBef>
              <a:buNone/>
            </a:pPr>
            <a:r>
              <a:rPr lang="en-US" sz="2400">
                <a:solidFill>
                  <a:srgbClr val="073763"/>
                </a:solidFill>
                <a:latin typeface="Calibri"/>
                <a:ea typeface="Calibri"/>
                <a:cs typeface="Calibri"/>
                <a:sym typeface="Calibri"/>
              </a:rPr>
              <a:t>2. Interventions that help girls overcome health barriers</a:t>
            </a:r>
          </a:p>
          <a:p>
            <a:pPr lvl="0" rtl="0">
              <a:lnSpc>
                <a:spcPct val="120000"/>
              </a:lnSpc>
              <a:spcBef>
                <a:spcPts val="0"/>
              </a:spcBef>
              <a:buNone/>
            </a:pPr>
            <a:r>
              <a:rPr lang="en-US" sz="2400">
                <a:solidFill>
                  <a:srgbClr val="073763"/>
                </a:solidFill>
                <a:latin typeface="Calibri"/>
                <a:ea typeface="Calibri"/>
                <a:cs typeface="Calibri"/>
                <a:sym typeface="Calibri"/>
              </a:rPr>
              <a:t>3. Interventions that reduce the time and distance to get to school </a:t>
            </a:r>
          </a:p>
          <a:p>
            <a:pPr lvl="0" rtl="0">
              <a:lnSpc>
                <a:spcPct val="120000"/>
              </a:lnSpc>
              <a:spcBef>
                <a:spcPts val="0"/>
              </a:spcBef>
              <a:buNone/>
            </a:pPr>
            <a:r>
              <a:rPr lang="en-US" sz="2400">
                <a:solidFill>
                  <a:srgbClr val="073763"/>
                </a:solidFill>
                <a:latin typeface="Calibri"/>
                <a:ea typeface="Calibri"/>
                <a:cs typeface="Calibri"/>
                <a:sym typeface="Calibri"/>
              </a:rPr>
              <a:t>4. Interventions that make schools more girl-friendly </a:t>
            </a:r>
          </a:p>
          <a:p>
            <a:pPr lvl="0" rtl="0">
              <a:lnSpc>
                <a:spcPct val="120000"/>
              </a:lnSpc>
              <a:spcBef>
                <a:spcPts val="0"/>
              </a:spcBef>
              <a:buNone/>
            </a:pPr>
            <a:r>
              <a:rPr lang="en-US" sz="2400">
                <a:solidFill>
                  <a:srgbClr val="073763"/>
                </a:solidFill>
                <a:latin typeface="Calibri"/>
                <a:ea typeface="Calibri"/>
                <a:cs typeface="Calibri"/>
                <a:sym typeface="Calibri"/>
              </a:rPr>
              <a:t>5. Interventions that improve school quality</a:t>
            </a:r>
          </a:p>
          <a:p>
            <a:pPr lvl="0" rtl="0">
              <a:lnSpc>
                <a:spcPct val="120000"/>
              </a:lnSpc>
              <a:spcBef>
                <a:spcPts val="0"/>
              </a:spcBef>
              <a:buNone/>
            </a:pPr>
            <a:r>
              <a:rPr lang="en-US" sz="2400">
                <a:solidFill>
                  <a:srgbClr val="073763"/>
                </a:solidFill>
                <a:latin typeface="Calibri"/>
                <a:ea typeface="Calibri"/>
                <a:cs typeface="Calibri"/>
                <a:sym typeface="Calibri"/>
              </a:rPr>
              <a:t>6. Interventions that increase community engagement</a:t>
            </a:r>
          </a:p>
          <a:p>
            <a:pPr lvl="0" rtl="0">
              <a:lnSpc>
                <a:spcPct val="120000"/>
              </a:lnSpc>
              <a:spcBef>
                <a:spcPts val="0"/>
              </a:spcBef>
              <a:buNone/>
            </a:pPr>
            <a:r>
              <a:rPr lang="en-US" sz="2400">
                <a:solidFill>
                  <a:srgbClr val="073763"/>
                </a:solidFill>
                <a:latin typeface="Calibri"/>
                <a:ea typeface="Calibri"/>
                <a:cs typeface="Calibri"/>
                <a:sym typeface="Calibri"/>
              </a:rPr>
              <a:t>7. Interventions that sustain girls’ education during emergencies</a:t>
            </a:r>
          </a:p>
          <a:p>
            <a:pPr lvl="0" rtl="0">
              <a:lnSpc>
                <a:spcPct val="115000"/>
              </a:lnSpc>
              <a:spcBef>
                <a:spcPts val="0"/>
              </a:spcBef>
              <a:buNone/>
            </a:pPr>
            <a:r>
              <a:t/>
            </a:r>
            <a:endParaRPr sz="2400">
              <a:solidFill>
                <a:srgbClr val="073763"/>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nvSpPr>
        <p:spPr>
          <a:xfrm>
            <a:off x="269775" y="665975"/>
            <a:ext cx="8639100" cy="5941800"/>
          </a:xfrm>
          <a:prstGeom prst="rect">
            <a:avLst/>
          </a:prstGeom>
          <a:noFill/>
          <a:ln>
            <a:noFill/>
          </a:ln>
        </p:spPr>
        <p:txBody>
          <a:bodyPr anchorCtr="0" anchor="t" bIns="91425" lIns="91425" rIns="91425" tIns="91425">
            <a:noAutofit/>
          </a:bodyPr>
          <a:lstStyle/>
          <a:p>
            <a:pPr indent="457200" lvl="0" marL="2743200" marR="0" rtl="0" algn="ctr">
              <a:lnSpc>
                <a:spcPct val="115000"/>
              </a:lnSpc>
              <a:spcBef>
                <a:spcPts val="0"/>
              </a:spcBef>
              <a:spcAft>
                <a:spcPts val="0"/>
              </a:spcAft>
              <a:buClr>
                <a:schemeClr val="dk1"/>
              </a:buClr>
              <a:buFont typeface="Arial"/>
              <a:buNone/>
            </a:pPr>
            <a:r>
              <a:t/>
            </a:r>
            <a:endParaRPr b="1" sz="900">
              <a:solidFill>
                <a:srgbClr val="1C4587"/>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Font typeface="Arial"/>
              <a:buNone/>
            </a:pPr>
            <a:r>
              <a:t/>
            </a:r>
            <a:endParaRPr b="1" sz="900">
              <a:solidFill>
                <a:srgbClr val="1C4587"/>
              </a:solidFill>
              <a:latin typeface="Calibri"/>
              <a:ea typeface="Calibri"/>
              <a:cs typeface="Calibri"/>
              <a:sym typeface="Calibri"/>
            </a:endParaRPr>
          </a:p>
          <a:p>
            <a:pPr indent="381000" lvl="0" marL="5029200" rtl="0" algn="l">
              <a:lnSpc>
                <a:spcPct val="115000"/>
              </a:lnSpc>
              <a:spcBef>
                <a:spcPts val="0"/>
              </a:spcBef>
              <a:buClr>
                <a:schemeClr val="dk1"/>
              </a:buClr>
              <a:buFont typeface="Arial"/>
              <a:buNone/>
            </a:pPr>
            <a:r>
              <a:t/>
            </a:r>
            <a:endParaRPr b="1" sz="1800">
              <a:solidFill>
                <a:srgbClr val="1C4587"/>
              </a:solidFill>
              <a:latin typeface="Calibri"/>
              <a:ea typeface="Calibri"/>
              <a:cs typeface="Calibri"/>
              <a:sym typeface="Calibri"/>
            </a:endParaRPr>
          </a:p>
          <a:p>
            <a:pPr indent="0" lvl="0" marL="0" marR="0" rtl="0" algn="ctr">
              <a:lnSpc>
                <a:spcPct val="115000"/>
              </a:lnSpc>
              <a:spcBef>
                <a:spcPts val="0"/>
              </a:spcBef>
              <a:spcAft>
                <a:spcPts val="0"/>
              </a:spcAft>
              <a:buClr>
                <a:srgbClr val="1C4587"/>
              </a:buClr>
              <a:buFont typeface="Calibri"/>
              <a:buNone/>
            </a:pPr>
            <a:r>
              <a:t/>
            </a:r>
            <a:endParaRPr sz="900">
              <a:solidFill>
                <a:srgbClr val="1C4587"/>
              </a:solidFill>
              <a:latin typeface="Calibri"/>
              <a:ea typeface="Calibri"/>
              <a:cs typeface="Calibri"/>
              <a:sym typeface="Calibri"/>
            </a:endParaRPr>
          </a:p>
          <a:p>
            <a:pPr indent="0" lvl="0" marL="0" marR="0" rtl="0" algn="ctr">
              <a:lnSpc>
                <a:spcPct val="115000"/>
              </a:lnSpc>
              <a:spcBef>
                <a:spcPts val="0"/>
              </a:spcBef>
              <a:spcAft>
                <a:spcPts val="0"/>
              </a:spcAft>
              <a:buClr>
                <a:srgbClr val="1C4587"/>
              </a:buClr>
              <a:buFont typeface="Calibri"/>
              <a:buNone/>
            </a:pPr>
            <a:r>
              <a:t/>
            </a:r>
            <a:endParaRPr sz="900">
              <a:solidFill>
                <a:srgbClr val="1C4587"/>
              </a:solidFill>
              <a:latin typeface="Calibri"/>
              <a:ea typeface="Calibri"/>
              <a:cs typeface="Calibri"/>
              <a:sym typeface="Calibri"/>
            </a:endParaRPr>
          </a:p>
          <a:p>
            <a:pPr indent="0" lvl="0" marL="0" marR="0" rtl="0" algn="l">
              <a:lnSpc>
                <a:spcPct val="115000"/>
              </a:lnSpc>
              <a:spcBef>
                <a:spcPts val="0"/>
              </a:spcBef>
              <a:spcAft>
                <a:spcPts val="0"/>
              </a:spcAft>
              <a:buClr>
                <a:srgbClr val="1C4587"/>
              </a:buClr>
              <a:buFont typeface="Calibri"/>
              <a:buNone/>
            </a:pPr>
            <a:r>
              <a:t/>
            </a:r>
            <a:endParaRPr sz="900">
              <a:solidFill>
                <a:srgbClr val="1C4587"/>
              </a:solidFill>
              <a:latin typeface="Calibri"/>
              <a:ea typeface="Calibri"/>
              <a:cs typeface="Calibri"/>
              <a:sym typeface="Calibri"/>
            </a:endParaRPr>
          </a:p>
          <a:p>
            <a:pPr indent="0" lvl="0" marL="0" marR="0" rtl="0" algn="l">
              <a:lnSpc>
                <a:spcPct val="115000"/>
              </a:lnSpc>
              <a:spcBef>
                <a:spcPts val="0"/>
              </a:spcBef>
              <a:spcAft>
                <a:spcPts val="0"/>
              </a:spcAft>
              <a:buClr>
                <a:srgbClr val="1C4587"/>
              </a:buClr>
              <a:buFont typeface="Calibri"/>
              <a:buNone/>
            </a:pPr>
            <a:r>
              <a:t/>
            </a:r>
            <a:endParaRPr sz="900">
              <a:solidFill>
                <a:srgbClr val="1C4587"/>
              </a:solidFill>
              <a:latin typeface="Calibri"/>
              <a:ea typeface="Calibri"/>
              <a:cs typeface="Calibri"/>
              <a:sym typeface="Calibri"/>
            </a:endParaRPr>
          </a:p>
          <a:p>
            <a:pPr indent="0" lvl="0" marL="0" marR="0" rtl="0" algn="ctr">
              <a:lnSpc>
                <a:spcPct val="115000"/>
              </a:lnSpc>
              <a:spcBef>
                <a:spcPts val="0"/>
              </a:spcBef>
              <a:spcAft>
                <a:spcPts val="0"/>
              </a:spcAft>
              <a:buClr>
                <a:srgbClr val="1C4587"/>
              </a:buClr>
              <a:buFont typeface="Calibri"/>
              <a:buNone/>
            </a:pPr>
            <a:r>
              <a:t/>
            </a:r>
            <a:endParaRPr sz="2700">
              <a:solidFill>
                <a:srgbClr val="1C4587"/>
              </a:solidFill>
              <a:latin typeface="Calibri"/>
              <a:ea typeface="Calibri"/>
              <a:cs typeface="Calibri"/>
              <a:sym typeface="Calibri"/>
            </a:endParaRPr>
          </a:p>
          <a:p>
            <a:pPr indent="0" lvl="0" marL="0" marR="0" rtl="0" algn="ctr">
              <a:lnSpc>
                <a:spcPct val="115000"/>
              </a:lnSpc>
              <a:spcBef>
                <a:spcPts val="0"/>
              </a:spcBef>
              <a:spcAft>
                <a:spcPts val="0"/>
              </a:spcAft>
              <a:buClr>
                <a:srgbClr val="1C4587"/>
              </a:buClr>
              <a:buSzPct val="25000"/>
              <a:buFont typeface="Calibri"/>
              <a:buNone/>
            </a:pPr>
            <a:r>
              <a:rPr b="0" i="0" lang="en-US" sz="2700" u="none" cap="none" strike="noStrike">
                <a:solidFill>
                  <a:srgbClr val="1C4587"/>
                </a:solidFill>
                <a:latin typeface="Calibri"/>
                <a:ea typeface="Calibri"/>
                <a:cs typeface="Calibri"/>
                <a:sym typeface="Calibri"/>
              </a:rPr>
              <a:t>Empowering Women and Girls through Knowledge and Skills</a:t>
            </a:r>
          </a:p>
          <a:p>
            <a:pPr indent="0" lvl="0" marL="0" marR="0" rtl="0" algn="ctr">
              <a:lnSpc>
                <a:spcPct val="115000"/>
              </a:lnSpc>
              <a:spcBef>
                <a:spcPts val="0"/>
              </a:spcBef>
              <a:spcAft>
                <a:spcPts val="0"/>
              </a:spcAft>
              <a:buClr>
                <a:srgbClr val="000000"/>
              </a:buClr>
              <a:buFont typeface="Arial"/>
              <a:buNone/>
            </a:pPr>
            <a:r>
              <a:t/>
            </a:r>
            <a:endParaRPr b="0" i="0" sz="2400" u="none" cap="none" strike="noStrike">
              <a:solidFill>
                <a:srgbClr val="1C4587"/>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Font typeface="Arial"/>
              <a:buNone/>
            </a:pPr>
            <a:r>
              <a:t/>
            </a:r>
            <a:endParaRPr b="0" i="0" sz="2400" u="none" cap="none" strike="noStrike">
              <a:solidFill>
                <a:srgbClr val="1C4587"/>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Font typeface="Arial"/>
              <a:buNone/>
            </a:pPr>
            <a:r>
              <a:t/>
            </a:r>
            <a:endParaRPr b="0" i="0" sz="2400" u="none" cap="none" strike="noStrike">
              <a:solidFill>
                <a:srgbClr val="1C4587"/>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Font typeface="Arial"/>
              <a:buNone/>
            </a:pPr>
            <a:r>
              <a:t/>
            </a:r>
            <a:endParaRPr b="0" i="0" sz="2400" u="none" cap="none" strike="noStrike">
              <a:solidFill>
                <a:srgbClr val="1C4587"/>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Font typeface="Arial"/>
              <a:buNone/>
            </a:pPr>
            <a:r>
              <a:t/>
            </a:r>
            <a:endParaRPr b="0" i="0" sz="1100" u="sng" cap="none" strike="noStrike">
              <a:solidFill>
                <a:schemeClr val="hlink"/>
              </a:solidFill>
              <a:latin typeface="Arial"/>
              <a:ea typeface="Arial"/>
              <a:cs typeface="Arial"/>
              <a:sym typeface="Arial"/>
              <a:hlinkClick r:id="rId3"/>
            </a:endParaRPr>
          </a:p>
          <a:p>
            <a:pPr indent="0" lvl="0" marL="0" marR="0" rtl="0" algn="l">
              <a:lnSpc>
                <a:spcPct val="115000"/>
              </a:lnSpc>
              <a:spcBef>
                <a:spcPts val="0"/>
              </a:spcBef>
              <a:spcAft>
                <a:spcPts val="0"/>
              </a:spcAft>
              <a:buClr>
                <a:srgbClr val="000000"/>
              </a:buClr>
              <a:buFont typeface="Arial"/>
              <a:buNone/>
            </a:pPr>
            <a:r>
              <a:t/>
            </a:r>
            <a:endParaRPr b="0" i="0" sz="2400" u="none" cap="none" strike="noStrike">
              <a:solidFill>
                <a:srgbClr val="1C4587"/>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Font typeface="Arial"/>
              <a:buNone/>
            </a:pPr>
            <a:r>
              <a:t/>
            </a:r>
            <a:endParaRPr b="0" i="0" sz="900" u="none" cap="none" strike="noStrike">
              <a:solidFill>
                <a:srgbClr val="1C4587"/>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Font typeface="Arial"/>
              <a:buNone/>
            </a:pPr>
            <a:r>
              <a:t/>
            </a:r>
            <a:endParaRPr sz="900">
              <a:solidFill>
                <a:srgbClr val="1C4587"/>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Font typeface="Arial"/>
              <a:buNone/>
            </a:pPr>
            <a:r>
              <a:t/>
            </a:r>
            <a:endParaRPr sz="900">
              <a:solidFill>
                <a:srgbClr val="1C4587"/>
              </a:solidFill>
              <a:latin typeface="Calibri"/>
              <a:ea typeface="Calibri"/>
              <a:cs typeface="Calibri"/>
              <a:sym typeface="Calibri"/>
            </a:endParaRPr>
          </a:p>
          <a:p>
            <a:pPr indent="0" lvl="0" marL="2286000" marR="0" rtl="0" algn="l">
              <a:lnSpc>
                <a:spcPct val="115000"/>
              </a:lnSpc>
              <a:spcBef>
                <a:spcPts val="0"/>
              </a:spcBef>
              <a:spcAft>
                <a:spcPts val="0"/>
              </a:spcAft>
              <a:buClr>
                <a:srgbClr val="000000"/>
              </a:buClr>
              <a:buFont typeface="Arial"/>
              <a:buNone/>
            </a:pPr>
            <a:r>
              <a:t/>
            </a:r>
            <a:endParaRPr b="0" i="0" sz="900" u="none" cap="none" strike="noStrike">
              <a:solidFill>
                <a:srgbClr val="1C4587"/>
              </a:solidFill>
              <a:latin typeface="Calibri"/>
              <a:ea typeface="Calibri"/>
              <a:cs typeface="Calibri"/>
              <a:sym typeface="Calibri"/>
            </a:endParaRPr>
          </a:p>
          <a:p>
            <a:pPr indent="311150" lvl="0" marL="3657600" rtl="0" algn="r">
              <a:lnSpc>
                <a:spcPct val="115000"/>
              </a:lnSpc>
              <a:spcBef>
                <a:spcPts val="0"/>
              </a:spcBef>
              <a:buClr>
                <a:schemeClr val="dk1"/>
              </a:buClr>
              <a:buSzPct val="61111"/>
              <a:buFont typeface="Arial"/>
              <a:buNone/>
            </a:pPr>
            <a:r>
              <a:rPr lang="en-US" sz="1800">
                <a:solidFill>
                  <a:srgbClr val="1C4587"/>
                </a:solidFill>
                <a:latin typeface="Calibri"/>
                <a:ea typeface="Calibri"/>
                <a:cs typeface="Calibri"/>
                <a:sym typeface="Calibri"/>
              </a:rPr>
              <a:t>Tricia R. Saur, Target Chair</a:t>
            </a:r>
          </a:p>
          <a:p>
            <a:pPr indent="381000" lvl="0" marL="5029200" rtl="0" algn="r">
              <a:lnSpc>
                <a:spcPct val="115000"/>
              </a:lnSpc>
              <a:spcBef>
                <a:spcPts val="0"/>
              </a:spcBef>
              <a:buClr>
                <a:schemeClr val="dk1"/>
              </a:buClr>
              <a:buSzPct val="25000"/>
              <a:buFont typeface="Arial"/>
              <a:buNone/>
            </a:pPr>
            <a:r>
              <a:rPr lang="en-US" sz="1800">
                <a:solidFill>
                  <a:srgbClr val="1C4587"/>
                </a:solidFill>
                <a:latin typeface="Calibri"/>
                <a:ea typeface="Calibri"/>
                <a:cs typeface="Calibri"/>
                <a:sym typeface="Calibri"/>
              </a:rPr>
              <a:t>Target@fawco.org</a:t>
            </a:r>
          </a:p>
        </p:txBody>
      </p:sp>
      <p:pic>
        <p:nvPicPr>
          <p:cNvPr id="155" name="Shape 155"/>
          <p:cNvPicPr preferRelativeResize="0"/>
          <p:nvPr/>
        </p:nvPicPr>
        <p:blipFill rotWithShape="1">
          <a:blip r:embed="rId4">
            <a:alphaModFix/>
          </a:blip>
          <a:srcRect b="0" l="0" r="0" t="0"/>
          <a:stretch/>
        </p:blipFill>
        <p:spPr>
          <a:xfrm>
            <a:off x="2754386" y="3123125"/>
            <a:ext cx="3669900" cy="2445600"/>
          </a:xfrm>
          <a:prstGeom prst="rect">
            <a:avLst/>
          </a:prstGeom>
          <a:noFill/>
          <a:ln>
            <a:noFill/>
          </a:ln>
        </p:spPr>
      </p:pic>
      <p:sp>
        <p:nvSpPr>
          <p:cNvPr id="156" name="Shape 156"/>
          <p:cNvSpPr txBox="1"/>
          <p:nvPr/>
        </p:nvSpPr>
        <p:spPr>
          <a:xfrm>
            <a:off x="2573800" y="5568725"/>
            <a:ext cx="1223700" cy="3189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800" u="sng" cap="none" strike="noStrike">
                <a:solidFill>
                  <a:schemeClr val="hlink"/>
                </a:solidFill>
                <a:latin typeface="Arial"/>
                <a:ea typeface="Arial"/>
                <a:cs typeface="Arial"/>
                <a:sym typeface="Arial"/>
                <a:hlinkClick r:id="rId5"/>
              </a:rPr>
              <a:t>Wikimedia Commons</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157" name="Shape 157"/>
          <p:cNvPicPr preferRelativeResize="0"/>
          <p:nvPr/>
        </p:nvPicPr>
        <p:blipFill>
          <a:blip r:embed="rId6">
            <a:alphaModFix/>
          </a:blip>
          <a:stretch>
            <a:fillRect/>
          </a:stretch>
        </p:blipFill>
        <p:spPr>
          <a:xfrm>
            <a:off x="470425" y="129100"/>
            <a:ext cx="3327075" cy="2334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nvSpPr>
        <p:spPr>
          <a:xfrm>
            <a:off x="269775" y="665975"/>
            <a:ext cx="8639100" cy="5941800"/>
          </a:xfrm>
          <a:prstGeom prst="rect">
            <a:avLst/>
          </a:prstGeom>
          <a:noFill/>
          <a:ln>
            <a:noFill/>
          </a:ln>
        </p:spPr>
        <p:txBody>
          <a:bodyPr anchorCtr="0" anchor="t" bIns="91425" lIns="91425" rIns="91425" tIns="91425">
            <a:noAutofit/>
          </a:bodyPr>
          <a:lstStyle/>
          <a:p>
            <a:pPr indent="457200" lvl="0" marL="2743200" marR="0" rtl="0" algn="ctr">
              <a:lnSpc>
                <a:spcPct val="115000"/>
              </a:lnSpc>
              <a:spcBef>
                <a:spcPts val="0"/>
              </a:spcBef>
              <a:spcAft>
                <a:spcPts val="0"/>
              </a:spcAft>
              <a:buClr>
                <a:schemeClr val="dk1"/>
              </a:buClr>
              <a:buFont typeface="Arial"/>
              <a:buNone/>
            </a:pPr>
            <a:r>
              <a:t/>
            </a:r>
            <a:endParaRPr b="1" sz="900">
              <a:solidFill>
                <a:srgbClr val="1C4587"/>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Font typeface="Arial"/>
              <a:buNone/>
            </a:pPr>
            <a:r>
              <a:t/>
            </a:r>
            <a:endParaRPr b="1" sz="900">
              <a:solidFill>
                <a:srgbClr val="1C4587"/>
              </a:solidFill>
              <a:latin typeface="Calibri"/>
              <a:ea typeface="Calibri"/>
              <a:cs typeface="Calibri"/>
              <a:sym typeface="Calibri"/>
            </a:endParaRPr>
          </a:p>
          <a:p>
            <a:pPr indent="381000" lvl="0" marL="5029200" rtl="0" algn="l">
              <a:lnSpc>
                <a:spcPct val="115000"/>
              </a:lnSpc>
              <a:spcBef>
                <a:spcPts val="0"/>
              </a:spcBef>
              <a:buClr>
                <a:schemeClr val="dk1"/>
              </a:buClr>
              <a:buFont typeface="Arial"/>
              <a:buNone/>
            </a:pPr>
            <a:r>
              <a:t/>
            </a:r>
            <a:endParaRPr b="1" sz="1800">
              <a:solidFill>
                <a:srgbClr val="1C4587"/>
              </a:solidFill>
              <a:latin typeface="Calibri"/>
              <a:ea typeface="Calibri"/>
              <a:cs typeface="Calibri"/>
              <a:sym typeface="Calibri"/>
            </a:endParaRPr>
          </a:p>
          <a:p>
            <a:pPr indent="0" lvl="0" marL="0" marR="0" rtl="0" algn="ctr">
              <a:lnSpc>
                <a:spcPct val="115000"/>
              </a:lnSpc>
              <a:spcBef>
                <a:spcPts val="0"/>
              </a:spcBef>
              <a:spcAft>
                <a:spcPts val="0"/>
              </a:spcAft>
              <a:buClr>
                <a:srgbClr val="1C4587"/>
              </a:buClr>
              <a:buFont typeface="Calibri"/>
              <a:buNone/>
            </a:pPr>
            <a:r>
              <a:t/>
            </a:r>
            <a:endParaRPr sz="900">
              <a:solidFill>
                <a:srgbClr val="1C4587"/>
              </a:solidFill>
              <a:latin typeface="Calibri"/>
              <a:ea typeface="Calibri"/>
              <a:cs typeface="Calibri"/>
              <a:sym typeface="Calibri"/>
            </a:endParaRPr>
          </a:p>
          <a:p>
            <a:pPr indent="0" lvl="0" marL="0" marR="0" rtl="0" algn="ctr">
              <a:lnSpc>
                <a:spcPct val="115000"/>
              </a:lnSpc>
              <a:spcBef>
                <a:spcPts val="0"/>
              </a:spcBef>
              <a:spcAft>
                <a:spcPts val="0"/>
              </a:spcAft>
              <a:buClr>
                <a:srgbClr val="1C4587"/>
              </a:buClr>
              <a:buFont typeface="Calibri"/>
              <a:buNone/>
            </a:pPr>
            <a:r>
              <a:t/>
            </a:r>
            <a:endParaRPr sz="900">
              <a:solidFill>
                <a:srgbClr val="1C4587"/>
              </a:solidFill>
              <a:latin typeface="Calibri"/>
              <a:ea typeface="Calibri"/>
              <a:cs typeface="Calibri"/>
              <a:sym typeface="Calibri"/>
            </a:endParaRPr>
          </a:p>
          <a:p>
            <a:pPr indent="0" lvl="0" marL="0" marR="0" rtl="0" algn="l">
              <a:lnSpc>
                <a:spcPct val="115000"/>
              </a:lnSpc>
              <a:spcBef>
                <a:spcPts val="0"/>
              </a:spcBef>
              <a:spcAft>
                <a:spcPts val="0"/>
              </a:spcAft>
              <a:buClr>
                <a:srgbClr val="1C4587"/>
              </a:buClr>
              <a:buFont typeface="Calibri"/>
              <a:buNone/>
            </a:pPr>
            <a:r>
              <a:t/>
            </a:r>
            <a:endParaRPr sz="900">
              <a:solidFill>
                <a:srgbClr val="1C4587"/>
              </a:solidFill>
              <a:latin typeface="Calibri"/>
              <a:ea typeface="Calibri"/>
              <a:cs typeface="Calibri"/>
              <a:sym typeface="Calibri"/>
            </a:endParaRPr>
          </a:p>
          <a:p>
            <a:pPr indent="0" lvl="0" marL="0" marR="0" rtl="0" algn="l">
              <a:lnSpc>
                <a:spcPct val="115000"/>
              </a:lnSpc>
              <a:spcBef>
                <a:spcPts val="0"/>
              </a:spcBef>
              <a:spcAft>
                <a:spcPts val="0"/>
              </a:spcAft>
              <a:buClr>
                <a:srgbClr val="1C4587"/>
              </a:buClr>
              <a:buFont typeface="Calibri"/>
              <a:buNone/>
            </a:pPr>
            <a:r>
              <a:t/>
            </a:r>
            <a:endParaRPr sz="900">
              <a:solidFill>
                <a:srgbClr val="1C4587"/>
              </a:solidFill>
              <a:latin typeface="Calibri"/>
              <a:ea typeface="Calibri"/>
              <a:cs typeface="Calibri"/>
              <a:sym typeface="Calibri"/>
            </a:endParaRPr>
          </a:p>
          <a:p>
            <a:pPr indent="0" lvl="0" marL="0" marR="0" rtl="0" algn="ctr">
              <a:lnSpc>
                <a:spcPct val="115000"/>
              </a:lnSpc>
              <a:spcBef>
                <a:spcPts val="0"/>
              </a:spcBef>
              <a:spcAft>
                <a:spcPts val="0"/>
              </a:spcAft>
              <a:buClr>
                <a:srgbClr val="1C4587"/>
              </a:buClr>
              <a:buFont typeface="Calibri"/>
              <a:buNone/>
            </a:pPr>
            <a:r>
              <a:t/>
            </a:r>
            <a:endParaRPr sz="2700">
              <a:solidFill>
                <a:srgbClr val="1C4587"/>
              </a:solidFill>
              <a:latin typeface="Calibri"/>
              <a:ea typeface="Calibri"/>
              <a:cs typeface="Calibri"/>
              <a:sym typeface="Calibri"/>
            </a:endParaRPr>
          </a:p>
          <a:p>
            <a:pPr indent="0" lvl="0" marL="0" marR="0" rtl="0" algn="ctr">
              <a:lnSpc>
                <a:spcPct val="115000"/>
              </a:lnSpc>
              <a:spcBef>
                <a:spcPts val="0"/>
              </a:spcBef>
              <a:spcAft>
                <a:spcPts val="0"/>
              </a:spcAft>
              <a:buClr>
                <a:srgbClr val="1C4587"/>
              </a:buClr>
              <a:buSzPct val="25000"/>
              <a:buFont typeface="Calibri"/>
              <a:buNone/>
            </a:pPr>
            <a:r>
              <a:rPr b="0" i="0" lang="en-US" sz="2700" u="none" cap="none" strike="noStrike">
                <a:solidFill>
                  <a:srgbClr val="1C4587"/>
                </a:solidFill>
                <a:latin typeface="Calibri"/>
                <a:ea typeface="Calibri"/>
                <a:cs typeface="Calibri"/>
                <a:sym typeface="Calibri"/>
              </a:rPr>
              <a:t>Empowering Women and Girls through Knowledge and Skills</a:t>
            </a:r>
          </a:p>
          <a:p>
            <a:pPr indent="0" lvl="0" marL="0" marR="0" rtl="0" algn="ctr">
              <a:lnSpc>
                <a:spcPct val="115000"/>
              </a:lnSpc>
              <a:spcBef>
                <a:spcPts val="0"/>
              </a:spcBef>
              <a:spcAft>
                <a:spcPts val="0"/>
              </a:spcAft>
              <a:buClr>
                <a:srgbClr val="000000"/>
              </a:buClr>
              <a:buFont typeface="Arial"/>
              <a:buNone/>
            </a:pPr>
            <a:r>
              <a:t/>
            </a:r>
            <a:endParaRPr b="0" i="0" sz="2400" u="none" cap="none" strike="noStrike">
              <a:solidFill>
                <a:srgbClr val="1C4587"/>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Font typeface="Arial"/>
              <a:buNone/>
            </a:pPr>
            <a:r>
              <a:t/>
            </a:r>
            <a:endParaRPr b="0" i="0" sz="2400" u="none" cap="none" strike="noStrike">
              <a:solidFill>
                <a:srgbClr val="1C4587"/>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Font typeface="Arial"/>
              <a:buNone/>
            </a:pPr>
            <a:r>
              <a:t/>
            </a:r>
            <a:endParaRPr b="0" i="0" sz="2400" u="none" cap="none" strike="noStrike">
              <a:solidFill>
                <a:srgbClr val="1C4587"/>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Font typeface="Arial"/>
              <a:buNone/>
            </a:pPr>
            <a:r>
              <a:t/>
            </a:r>
            <a:endParaRPr b="0" i="0" sz="2400" u="none" cap="none" strike="noStrike">
              <a:solidFill>
                <a:srgbClr val="1C4587"/>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Font typeface="Arial"/>
              <a:buNone/>
            </a:pPr>
            <a:r>
              <a:t/>
            </a:r>
            <a:endParaRPr b="0" i="0" sz="1100" u="sng" cap="none" strike="noStrike">
              <a:solidFill>
                <a:schemeClr val="hlink"/>
              </a:solidFill>
              <a:latin typeface="Arial"/>
              <a:ea typeface="Arial"/>
              <a:cs typeface="Arial"/>
              <a:sym typeface="Arial"/>
              <a:hlinkClick r:id="rId3"/>
            </a:endParaRPr>
          </a:p>
          <a:p>
            <a:pPr indent="0" lvl="0" marL="0" marR="0" rtl="0" algn="l">
              <a:lnSpc>
                <a:spcPct val="115000"/>
              </a:lnSpc>
              <a:spcBef>
                <a:spcPts val="0"/>
              </a:spcBef>
              <a:spcAft>
                <a:spcPts val="0"/>
              </a:spcAft>
              <a:buClr>
                <a:srgbClr val="000000"/>
              </a:buClr>
              <a:buFont typeface="Arial"/>
              <a:buNone/>
            </a:pPr>
            <a:r>
              <a:t/>
            </a:r>
            <a:endParaRPr b="0" i="0" sz="2400" u="none" cap="none" strike="noStrike">
              <a:solidFill>
                <a:srgbClr val="1C4587"/>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Font typeface="Arial"/>
              <a:buNone/>
            </a:pPr>
            <a:r>
              <a:t/>
            </a:r>
            <a:endParaRPr b="0" i="0" sz="900" u="none" cap="none" strike="noStrike">
              <a:solidFill>
                <a:srgbClr val="1C4587"/>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Font typeface="Arial"/>
              <a:buNone/>
            </a:pPr>
            <a:r>
              <a:t/>
            </a:r>
            <a:endParaRPr sz="900">
              <a:solidFill>
                <a:srgbClr val="1C4587"/>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Font typeface="Arial"/>
              <a:buNone/>
            </a:pPr>
            <a:r>
              <a:t/>
            </a:r>
            <a:endParaRPr sz="900">
              <a:solidFill>
                <a:srgbClr val="1C4587"/>
              </a:solidFill>
              <a:latin typeface="Calibri"/>
              <a:ea typeface="Calibri"/>
              <a:cs typeface="Calibri"/>
              <a:sym typeface="Calibri"/>
            </a:endParaRPr>
          </a:p>
          <a:p>
            <a:pPr indent="0" lvl="0" marL="2286000" marR="0" rtl="0" algn="l">
              <a:lnSpc>
                <a:spcPct val="115000"/>
              </a:lnSpc>
              <a:spcBef>
                <a:spcPts val="0"/>
              </a:spcBef>
              <a:spcAft>
                <a:spcPts val="0"/>
              </a:spcAft>
              <a:buClr>
                <a:srgbClr val="000000"/>
              </a:buClr>
              <a:buFont typeface="Arial"/>
              <a:buNone/>
            </a:pPr>
            <a:r>
              <a:t/>
            </a:r>
            <a:endParaRPr b="0" i="0" sz="900" u="none" cap="none" strike="noStrike">
              <a:solidFill>
                <a:srgbClr val="1C4587"/>
              </a:solidFill>
              <a:latin typeface="Calibri"/>
              <a:ea typeface="Calibri"/>
              <a:cs typeface="Calibri"/>
              <a:sym typeface="Calibri"/>
            </a:endParaRPr>
          </a:p>
          <a:p>
            <a:pPr indent="311150" lvl="0" marL="3657600" rtl="0" algn="r">
              <a:lnSpc>
                <a:spcPct val="115000"/>
              </a:lnSpc>
              <a:spcBef>
                <a:spcPts val="0"/>
              </a:spcBef>
              <a:buClr>
                <a:schemeClr val="dk1"/>
              </a:buClr>
              <a:buSzPct val="61111"/>
              <a:buFont typeface="Arial"/>
              <a:buNone/>
            </a:pPr>
            <a:r>
              <a:rPr lang="en-US" sz="1800">
                <a:solidFill>
                  <a:srgbClr val="1C4587"/>
                </a:solidFill>
                <a:latin typeface="Calibri"/>
                <a:ea typeface="Calibri"/>
                <a:cs typeface="Calibri"/>
                <a:sym typeface="Calibri"/>
              </a:rPr>
              <a:t>Tricia R. Saur, Target Chair</a:t>
            </a:r>
          </a:p>
          <a:p>
            <a:pPr indent="381000" lvl="0" marL="5029200" rtl="0" algn="r">
              <a:lnSpc>
                <a:spcPct val="115000"/>
              </a:lnSpc>
              <a:spcBef>
                <a:spcPts val="0"/>
              </a:spcBef>
              <a:buClr>
                <a:schemeClr val="dk1"/>
              </a:buClr>
              <a:buSzPct val="25000"/>
              <a:buFont typeface="Arial"/>
              <a:buNone/>
            </a:pPr>
            <a:r>
              <a:rPr lang="en-US" sz="1800">
                <a:solidFill>
                  <a:srgbClr val="1C4587"/>
                </a:solidFill>
                <a:latin typeface="Calibri"/>
                <a:ea typeface="Calibri"/>
                <a:cs typeface="Calibri"/>
                <a:sym typeface="Calibri"/>
              </a:rPr>
              <a:t>Target@fawco.org</a:t>
            </a:r>
          </a:p>
        </p:txBody>
      </p:sp>
      <p:pic>
        <p:nvPicPr>
          <p:cNvPr id="64" name="Shape 64"/>
          <p:cNvPicPr preferRelativeResize="0"/>
          <p:nvPr/>
        </p:nvPicPr>
        <p:blipFill rotWithShape="1">
          <a:blip r:embed="rId4">
            <a:alphaModFix/>
          </a:blip>
          <a:srcRect b="0" l="0" r="0" t="0"/>
          <a:stretch/>
        </p:blipFill>
        <p:spPr>
          <a:xfrm>
            <a:off x="2754386" y="3123125"/>
            <a:ext cx="3669900" cy="2445600"/>
          </a:xfrm>
          <a:prstGeom prst="rect">
            <a:avLst/>
          </a:prstGeom>
          <a:noFill/>
          <a:ln>
            <a:noFill/>
          </a:ln>
        </p:spPr>
      </p:pic>
      <p:sp>
        <p:nvSpPr>
          <p:cNvPr id="65" name="Shape 65"/>
          <p:cNvSpPr txBox="1"/>
          <p:nvPr/>
        </p:nvSpPr>
        <p:spPr>
          <a:xfrm>
            <a:off x="2573800" y="5568725"/>
            <a:ext cx="1223700" cy="3189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800" u="sng" cap="none" strike="noStrike">
                <a:solidFill>
                  <a:schemeClr val="hlink"/>
                </a:solidFill>
                <a:latin typeface="Arial"/>
                <a:ea typeface="Arial"/>
                <a:cs typeface="Arial"/>
                <a:sym typeface="Arial"/>
                <a:hlinkClick r:id="rId5"/>
              </a:rPr>
              <a:t>Wikimedia Commons</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66" name="Shape 66"/>
          <p:cNvPicPr preferRelativeResize="0"/>
          <p:nvPr/>
        </p:nvPicPr>
        <p:blipFill>
          <a:blip r:embed="rId6">
            <a:alphaModFix/>
          </a:blip>
          <a:stretch>
            <a:fillRect/>
          </a:stretch>
        </p:blipFill>
        <p:spPr>
          <a:xfrm>
            <a:off x="470425" y="129100"/>
            <a:ext cx="3327075" cy="2334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pic>
        <p:nvPicPr>
          <p:cNvPr id="71" name="Shape 71"/>
          <p:cNvPicPr preferRelativeResize="0"/>
          <p:nvPr/>
        </p:nvPicPr>
        <p:blipFill rotWithShape="1">
          <a:blip r:embed="rId3">
            <a:alphaModFix amt="23000"/>
          </a:blip>
          <a:srcRect b="0" l="0" r="0" t="0"/>
          <a:stretch/>
        </p:blipFill>
        <p:spPr>
          <a:xfrm>
            <a:off x="416425" y="1306275"/>
            <a:ext cx="8286600" cy="4319100"/>
          </a:xfrm>
          <a:prstGeom prst="rect">
            <a:avLst/>
          </a:prstGeom>
          <a:noFill/>
          <a:ln>
            <a:noFill/>
          </a:ln>
        </p:spPr>
      </p:pic>
      <p:sp>
        <p:nvSpPr>
          <p:cNvPr id="72" name="Shape 72"/>
          <p:cNvSpPr txBox="1"/>
          <p:nvPr/>
        </p:nvSpPr>
        <p:spPr>
          <a:xfrm>
            <a:off x="530700" y="4102275"/>
            <a:ext cx="2898300" cy="581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1"/>
              </a:buClr>
              <a:buSzPct val="25000"/>
              <a:buFont typeface="Arial"/>
              <a:buNone/>
            </a:pPr>
            <a:r>
              <a:rPr b="0" i="0" lang="en-US" sz="2400" u="none" cap="none" strike="noStrike">
                <a:solidFill>
                  <a:srgbClr val="073763"/>
                </a:solidFill>
                <a:latin typeface="Calibri"/>
                <a:ea typeface="Calibri"/>
                <a:cs typeface="Calibri"/>
                <a:sym typeface="Calibri"/>
              </a:rPr>
              <a:t>Government Policies</a:t>
            </a:r>
          </a:p>
        </p:txBody>
      </p:sp>
      <p:sp>
        <p:nvSpPr>
          <p:cNvPr id="73" name="Shape 73"/>
          <p:cNvSpPr txBox="1"/>
          <p:nvPr/>
        </p:nvSpPr>
        <p:spPr>
          <a:xfrm>
            <a:off x="3582150" y="3549362"/>
            <a:ext cx="1979700" cy="5172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1"/>
              </a:buClr>
              <a:buSzPct val="25000"/>
              <a:buFont typeface="Arial"/>
              <a:buNone/>
            </a:pPr>
            <a:r>
              <a:rPr b="0" i="0" lang="en-US" sz="2400" u="none" cap="none" strike="noStrike">
                <a:solidFill>
                  <a:srgbClr val="073763"/>
                </a:solidFill>
                <a:latin typeface="Calibri"/>
                <a:ea typeface="Calibri"/>
                <a:cs typeface="Calibri"/>
                <a:sym typeface="Calibri"/>
              </a:rPr>
              <a:t>Legal Systems</a:t>
            </a:r>
            <a:r>
              <a:rPr b="0" i="0" lang="en-US" sz="2400" u="none" cap="none" strike="noStrike">
                <a:solidFill>
                  <a:srgbClr val="44546A"/>
                </a:solidFill>
                <a:latin typeface="Calibri"/>
                <a:ea typeface="Calibri"/>
                <a:cs typeface="Calibri"/>
                <a:sym typeface="Calibri"/>
              </a:rPr>
              <a:t> </a:t>
            </a:r>
          </a:p>
        </p:txBody>
      </p:sp>
      <p:sp>
        <p:nvSpPr>
          <p:cNvPr id="74" name="Shape 74"/>
          <p:cNvSpPr txBox="1"/>
          <p:nvPr/>
        </p:nvSpPr>
        <p:spPr>
          <a:xfrm>
            <a:off x="6037550" y="3085625"/>
            <a:ext cx="2115600" cy="6153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1"/>
              </a:buClr>
              <a:buSzPct val="25000"/>
              <a:buFont typeface="Arial"/>
              <a:buNone/>
            </a:pPr>
            <a:r>
              <a:rPr b="0" i="0" lang="en-US" sz="3000" u="none" cap="none" strike="noStrike">
                <a:solidFill>
                  <a:srgbClr val="A61C00"/>
                </a:solidFill>
                <a:latin typeface="Calibri"/>
                <a:ea typeface="Calibri"/>
                <a:cs typeface="Calibri"/>
                <a:sym typeface="Calibri"/>
              </a:rPr>
              <a:t>Teachers </a:t>
            </a:r>
          </a:p>
        </p:txBody>
      </p:sp>
      <p:sp>
        <p:nvSpPr>
          <p:cNvPr id="75" name="Shape 75"/>
          <p:cNvSpPr txBox="1"/>
          <p:nvPr/>
        </p:nvSpPr>
        <p:spPr>
          <a:xfrm>
            <a:off x="269775" y="2896325"/>
            <a:ext cx="1979700" cy="581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1"/>
              </a:buClr>
              <a:buSzPct val="25000"/>
              <a:buFont typeface="Arial"/>
              <a:buNone/>
            </a:pPr>
            <a:r>
              <a:rPr b="0" i="0" lang="en-US" sz="2400" u="none" cap="none" strike="noStrike">
                <a:solidFill>
                  <a:srgbClr val="073763"/>
                </a:solidFill>
                <a:latin typeface="Calibri"/>
                <a:ea typeface="Calibri"/>
                <a:cs typeface="Calibri"/>
                <a:sym typeface="Calibri"/>
              </a:rPr>
              <a:t>School System</a:t>
            </a:r>
          </a:p>
        </p:txBody>
      </p:sp>
      <p:sp>
        <p:nvSpPr>
          <p:cNvPr id="76" name="Shape 76"/>
          <p:cNvSpPr txBox="1"/>
          <p:nvPr/>
        </p:nvSpPr>
        <p:spPr>
          <a:xfrm>
            <a:off x="1914650" y="4683675"/>
            <a:ext cx="3335400" cy="6867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1"/>
              </a:buClr>
              <a:buSzPct val="25000"/>
              <a:buFont typeface="Arial"/>
              <a:buNone/>
            </a:pPr>
            <a:r>
              <a:rPr b="1" i="0" lang="en-US" sz="3000" u="none" cap="none" strike="noStrike">
                <a:solidFill>
                  <a:srgbClr val="A61C00"/>
                </a:solidFill>
                <a:latin typeface="Calibri"/>
                <a:ea typeface="Calibri"/>
                <a:cs typeface="Calibri"/>
                <a:sym typeface="Calibri"/>
              </a:rPr>
              <a:t>Cultural Norms</a:t>
            </a:r>
          </a:p>
        </p:txBody>
      </p:sp>
      <p:sp>
        <p:nvSpPr>
          <p:cNvPr id="77" name="Shape 77"/>
          <p:cNvSpPr txBox="1"/>
          <p:nvPr/>
        </p:nvSpPr>
        <p:spPr>
          <a:xfrm>
            <a:off x="6312825" y="2309525"/>
            <a:ext cx="2390100" cy="5172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1"/>
              </a:buClr>
              <a:buSzPct val="25000"/>
              <a:buFont typeface="Arial"/>
              <a:buNone/>
            </a:pPr>
            <a:r>
              <a:rPr b="0" i="0" lang="en-US" sz="2000" u="none" cap="none" strike="noStrike">
                <a:solidFill>
                  <a:srgbClr val="38761D"/>
                </a:solidFill>
                <a:latin typeface="Calibri"/>
                <a:ea typeface="Calibri"/>
                <a:cs typeface="Calibri"/>
                <a:sym typeface="Calibri"/>
              </a:rPr>
              <a:t>Water and Sanitation</a:t>
            </a:r>
            <a:r>
              <a:rPr b="0" i="0" lang="en-US" sz="2000" u="none" cap="none" strike="noStrike">
                <a:solidFill>
                  <a:srgbClr val="44546A"/>
                </a:solidFill>
                <a:latin typeface="Calibri"/>
                <a:ea typeface="Calibri"/>
                <a:cs typeface="Calibri"/>
                <a:sym typeface="Calibri"/>
              </a:rPr>
              <a:t> </a:t>
            </a:r>
          </a:p>
        </p:txBody>
      </p:sp>
      <p:sp>
        <p:nvSpPr>
          <p:cNvPr id="78" name="Shape 78"/>
          <p:cNvSpPr txBox="1"/>
          <p:nvPr/>
        </p:nvSpPr>
        <p:spPr>
          <a:xfrm>
            <a:off x="1667675" y="3326175"/>
            <a:ext cx="2060100" cy="7761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1"/>
              </a:buClr>
              <a:buSzPct val="25000"/>
              <a:buFont typeface="Arial"/>
              <a:buNone/>
            </a:pPr>
            <a:r>
              <a:rPr b="0" i="0" lang="en-US" sz="3600" u="none" cap="none" strike="noStrike">
                <a:solidFill>
                  <a:srgbClr val="1155CC"/>
                </a:solidFill>
                <a:latin typeface="Calibri"/>
                <a:ea typeface="Calibri"/>
                <a:cs typeface="Calibri"/>
                <a:sym typeface="Calibri"/>
              </a:rPr>
              <a:t>Poverty</a:t>
            </a:r>
          </a:p>
        </p:txBody>
      </p:sp>
      <p:sp>
        <p:nvSpPr>
          <p:cNvPr id="79" name="Shape 79"/>
          <p:cNvSpPr txBox="1"/>
          <p:nvPr/>
        </p:nvSpPr>
        <p:spPr>
          <a:xfrm>
            <a:off x="1123675" y="2113625"/>
            <a:ext cx="4084500" cy="6867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1"/>
              </a:buClr>
              <a:buSzPct val="25000"/>
              <a:buFont typeface="Arial"/>
              <a:buNone/>
            </a:pPr>
            <a:r>
              <a:rPr b="0" i="0" lang="en-US" sz="3600" u="none" cap="none" strike="noStrike">
                <a:solidFill>
                  <a:srgbClr val="A61C00"/>
                </a:solidFill>
                <a:latin typeface="Calibri"/>
                <a:ea typeface="Calibri"/>
                <a:cs typeface="Calibri"/>
                <a:sym typeface="Calibri"/>
              </a:rPr>
              <a:t>Safety &amp; Security</a:t>
            </a:r>
          </a:p>
        </p:txBody>
      </p:sp>
      <p:sp>
        <p:nvSpPr>
          <p:cNvPr id="80" name="Shape 80"/>
          <p:cNvSpPr txBox="1"/>
          <p:nvPr/>
        </p:nvSpPr>
        <p:spPr>
          <a:xfrm>
            <a:off x="4583900" y="4066575"/>
            <a:ext cx="4378800" cy="7761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1"/>
              </a:buClr>
              <a:buSzPct val="25000"/>
              <a:buFont typeface="Arial"/>
              <a:buNone/>
            </a:pPr>
            <a:r>
              <a:rPr b="0" i="0" lang="en-US" sz="3600" u="none" cap="none" strike="noStrike">
                <a:solidFill>
                  <a:srgbClr val="073763"/>
                </a:solidFill>
                <a:latin typeface="Calibri"/>
                <a:ea typeface="Calibri"/>
                <a:cs typeface="Calibri"/>
                <a:sym typeface="Calibri"/>
              </a:rPr>
              <a:t>Geographical Isolation</a:t>
            </a:r>
          </a:p>
        </p:txBody>
      </p:sp>
      <p:sp>
        <p:nvSpPr>
          <p:cNvPr id="81" name="Shape 81"/>
          <p:cNvSpPr txBox="1"/>
          <p:nvPr/>
        </p:nvSpPr>
        <p:spPr>
          <a:xfrm>
            <a:off x="4018950" y="2871600"/>
            <a:ext cx="1695300" cy="5172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i="0" lang="en-US" sz="2000" u="none" cap="none" strike="noStrike">
                <a:solidFill>
                  <a:srgbClr val="44546A"/>
                </a:solidFill>
                <a:latin typeface="Calibri"/>
                <a:ea typeface="Calibri"/>
                <a:cs typeface="Calibri"/>
                <a:sym typeface="Calibri"/>
              </a:rPr>
              <a:t>Global South</a:t>
            </a:r>
          </a:p>
        </p:txBody>
      </p:sp>
      <p:sp>
        <p:nvSpPr>
          <p:cNvPr id="82" name="Shape 82"/>
          <p:cNvSpPr txBox="1"/>
          <p:nvPr/>
        </p:nvSpPr>
        <p:spPr>
          <a:xfrm>
            <a:off x="784800" y="1727050"/>
            <a:ext cx="2390100" cy="3567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rgbClr val="1C4587"/>
                </a:solidFill>
                <a:latin typeface="Calibri"/>
                <a:ea typeface="Calibri"/>
                <a:cs typeface="Calibri"/>
                <a:sym typeface="Calibri"/>
              </a:rPr>
              <a:t>Disabilities</a:t>
            </a:r>
            <a:r>
              <a:rPr b="0" i="0" lang="en-US" sz="2000" u="none" cap="none" strike="noStrike">
                <a:solidFill>
                  <a:srgbClr val="44546A"/>
                </a:solidFill>
                <a:latin typeface="Calibri"/>
                <a:ea typeface="Calibri"/>
                <a:cs typeface="Calibri"/>
                <a:sym typeface="Calibri"/>
              </a:rPr>
              <a:t> </a:t>
            </a:r>
          </a:p>
        </p:txBody>
      </p:sp>
      <p:sp>
        <p:nvSpPr>
          <p:cNvPr id="83" name="Shape 83"/>
          <p:cNvSpPr txBox="1"/>
          <p:nvPr/>
        </p:nvSpPr>
        <p:spPr>
          <a:xfrm>
            <a:off x="4583900" y="1649825"/>
            <a:ext cx="3950700" cy="3567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3000" u="none" cap="none" strike="noStrike">
                <a:solidFill>
                  <a:srgbClr val="38761D"/>
                </a:solidFill>
                <a:latin typeface="Calibri"/>
                <a:ea typeface="Calibri"/>
                <a:cs typeface="Calibri"/>
                <a:sym typeface="Calibri"/>
              </a:rPr>
              <a:t>Crisis and Conflict</a:t>
            </a:r>
          </a:p>
        </p:txBody>
      </p:sp>
      <p:sp>
        <p:nvSpPr>
          <p:cNvPr id="84" name="Shape 84"/>
          <p:cNvSpPr txBox="1"/>
          <p:nvPr/>
        </p:nvSpPr>
        <p:spPr>
          <a:xfrm>
            <a:off x="4982525" y="5028800"/>
            <a:ext cx="2060100" cy="4104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rgbClr val="1C4587"/>
                </a:solidFill>
                <a:latin typeface="Calibri"/>
                <a:ea typeface="Calibri"/>
                <a:cs typeface="Calibri"/>
                <a:sym typeface="Calibri"/>
              </a:rPr>
              <a:t>Ethnic Minorities</a:t>
            </a:r>
          </a:p>
        </p:txBody>
      </p:sp>
      <p:sp>
        <p:nvSpPr>
          <p:cNvPr id="85" name="Shape 85"/>
          <p:cNvSpPr txBox="1"/>
          <p:nvPr/>
        </p:nvSpPr>
        <p:spPr>
          <a:xfrm>
            <a:off x="252450" y="537968"/>
            <a:ext cx="8656500" cy="5694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1C4587"/>
              </a:buClr>
              <a:buSzPct val="25000"/>
              <a:buFont typeface="Calibri"/>
              <a:buNone/>
            </a:pPr>
            <a:r>
              <a:rPr b="1" i="0" lang="en-US" sz="3100" u="none" cap="none" strike="noStrike">
                <a:solidFill>
                  <a:srgbClr val="1C4587"/>
                </a:solidFill>
                <a:latin typeface="Calibri"/>
                <a:ea typeface="Calibri"/>
                <a:cs typeface="Calibri"/>
                <a:sym typeface="Calibri"/>
              </a:rPr>
              <a:t>What’s preventing girls from getting an education?</a:t>
            </a:r>
          </a:p>
        </p:txBody>
      </p:sp>
      <p:cxnSp>
        <p:nvCxnSpPr>
          <p:cNvPr id="86" name="Shape 86"/>
          <p:cNvCxnSpPr/>
          <p:nvPr/>
        </p:nvCxnSpPr>
        <p:spPr>
          <a:xfrm>
            <a:off x="269775" y="1231625"/>
            <a:ext cx="8639100" cy="0"/>
          </a:xfrm>
          <a:prstGeom prst="straightConnector1">
            <a:avLst/>
          </a:prstGeom>
          <a:noFill/>
          <a:ln cap="flat" cmpd="sng" w="9525">
            <a:solidFill>
              <a:schemeClr val="accent5"/>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pic>
        <p:nvPicPr>
          <p:cNvPr id="91" name="Shape 91"/>
          <p:cNvPicPr preferRelativeResize="0"/>
          <p:nvPr/>
        </p:nvPicPr>
        <p:blipFill rotWithShape="1">
          <a:blip r:embed="rId3">
            <a:alphaModFix/>
          </a:blip>
          <a:srcRect b="0" l="0" r="0" t="0"/>
          <a:stretch/>
        </p:blipFill>
        <p:spPr>
          <a:xfrm>
            <a:off x="429450" y="2757999"/>
            <a:ext cx="4572000" cy="2571600"/>
          </a:xfrm>
          <a:prstGeom prst="rect">
            <a:avLst/>
          </a:prstGeom>
          <a:noFill/>
          <a:ln>
            <a:noFill/>
          </a:ln>
        </p:spPr>
      </p:pic>
      <p:pic>
        <p:nvPicPr>
          <p:cNvPr id="92" name="Shape 92"/>
          <p:cNvPicPr preferRelativeResize="0"/>
          <p:nvPr/>
        </p:nvPicPr>
        <p:blipFill rotWithShape="1">
          <a:blip r:embed="rId4">
            <a:alphaModFix/>
          </a:blip>
          <a:srcRect b="0" l="0" r="0" t="0"/>
          <a:stretch/>
        </p:blipFill>
        <p:spPr>
          <a:xfrm>
            <a:off x="5149800" y="2867436"/>
            <a:ext cx="3543000" cy="2352900"/>
          </a:xfrm>
          <a:prstGeom prst="rect">
            <a:avLst/>
          </a:prstGeom>
          <a:noFill/>
          <a:ln>
            <a:noFill/>
          </a:ln>
        </p:spPr>
      </p:pic>
      <p:sp>
        <p:nvSpPr>
          <p:cNvPr id="93" name="Shape 93"/>
          <p:cNvSpPr txBox="1"/>
          <p:nvPr/>
        </p:nvSpPr>
        <p:spPr>
          <a:xfrm>
            <a:off x="5149800" y="5126175"/>
            <a:ext cx="1492500" cy="3897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hlink"/>
              </a:buClr>
              <a:buSzPct val="25000"/>
              <a:buFont typeface="Arial"/>
              <a:buNone/>
            </a:pPr>
            <a:r>
              <a:rPr b="0" i="0" lang="en-US" sz="800" u="sng" cap="none" strike="noStrike">
                <a:solidFill>
                  <a:schemeClr val="hlink"/>
                </a:solidFill>
                <a:latin typeface="Arial"/>
                <a:ea typeface="Arial"/>
                <a:cs typeface="Arial"/>
                <a:sym typeface="Arial"/>
                <a:hlinkClick r:id="rId5"/>
              </a:rPr>
              <a:t>Source: Global Living</a:t>
            </a:r>
          </a:p>
        </p:txBody>
      </p:sp>
      <p:sp>
        <p:nvSpPr>
          <p:cNvPr id="94" name="Shape 94"/>
          <p:cNvSpPr txBox="1"/>
          <p:nvPr/>
        </p:nvSpPr>
        <p:spPr>
          <a:xfrm>
            <a:off x="429450" y="5329725"/>
            <a:ext cx="1492500" cy="2925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1B6AC9"/>
              </a:buClr>
              <a:buSzPct val="25000"/>
              <a:buFont typeface="Arial"/>
              <a:buNone/>
            </a:pPr>
            <a:r>
              <a:rPr b="0" i="0" lang="en-US" sz="800" u="sng" cap="none" strike="noStrike">
                <a:solidFill>
                  <a:schemeClr val="hlink"/>
                </a:solidFill>
                <a:latin typeface="Arial"/>
                <a:ea typeface="Arial"/>
                <a:cs typeface="Arial"/>
                <a:sym typeface="Arial"/>
                <a:hlinkClick r:id="rId6"/>
              </a:rPr>
              <a:t>Source: Global Living</a:t>
            </a:r>
          </a:p>
        </p:txBody>
      </p:sp>
      <p:sp>
        <p:nvSpPr>
          <p:cNvPr id="95" name="Shape 95"/>
          <p:cNvSpPr txBox="1"/>
          <p:nvPr/>
        </p:nvSpPr>
        <p:spPr>
          <a:xfrm>
            <a:off x="429449" y="1321288"/>
            <a:ext cx="8263500" cy="1456499"/>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rgbClr val="1C4587"/>
              </a:buClr>
              <a:buSzPct val="25000"/>
              <a:buFont typeface="Calibri"/>
              <a:buNone/>
            </a:pPr>
            <a:r>
              <a:rPr b="0" i="0" lang="en-US" sz="1800" u="none" cap="none" strike="noStrike">
                <a:solidFill>
                  <a:srgbClr val="1C4587"/>
                </a:solidFill>
                <a:highlight>
                  <a:srgbClr val="FFFFFF"/>
                </a:highlight>
                <a:latin typeface="Calibri"/>
                <a:ea typeface="Calibri"/>
                <a:cs typeface="Calibri"/>
                <a:sym typeface="Calibri"/>
              </a:rPr>
              <a:t>“Education is one of the most critical areas of empowerment for women. When girls are educated, they lead healthier and more productive lives. . . .  An educated girl has a positive ripple effect on her health, family, community and society as a whole.”</a:t>
            </a:r>
            <a:r>
              <a:rPr b="0" i="0" lang="en-US" sz="1400" u="none" cap="none" strike="noStrike">
                <a:solidFill>
                  <a:srgbClr val="1C4587"/>
                </a:solidFill>
                <a:highlight>
                  <a:srgbClr val="FFFFFF"/>
                </a:highlight>
                <a:latin typeface="Calibri"/>
                <a:ea typeface="Calibri"/>
                <a:cs typeface="Calibri"/>
                <a:sym typeface="Calibri"/>
              </a:rPr>
              <a:t> </a:t>
            </a:r>
          </a:p>
          <a:p>
            <a:pPr indent="457200" lvl="0" marL="6400800" marR="0" rtl="0" algn="l">
              <a:lnSpc>
                <a:spcPct val="115000"/>
              </a:lnSpc>
              <a:spcBef>
                <a:spcPts val="0"/>
              </a:spcBef>
              <a:spcAft>
                <a:spcPts val="0"/>
              </a:spcAft>
              <a:buClr>
                <a:srgbClr val="44546A"/>
              </a:buClr>
              <a:buSzPct val="25000"/>
              <a:buFont typeface="Calibri"/>
              <a:buNone/>
            </a:pPr>
            <a:r>
              <a:rPr b="0" i="0" lang="en-US" sz="1400" u="none" cap="none" strike="noStrike">
                <a:solidFill>
                  <a:srgbClr val="44546A"/>
                </a:solidFill>
                <a:highlight>
                  <a:srgbClr val="FFFFFF"/>
                </a:highlight>
                <a:latin typeface="Calibri"/>
                <a:ea typeface="Calibri"/>
                <a:cs typeface="Calibri"/>
                <a:sym typeface="Calibri"/>
              </a:rPr>
              <a:t>	</a:t>
            </a:r>
            <a:r>
              <a:rPr b="0" i="0" lang="en-US" sz="1400" u="none" cap="none" strike="noStrike">
                <a:solidFill>
                  <a:schemeClr val="lt2"/>
                </a:solidFill>
                <a:highlight>
                  <a:srgbClr val="FFFFFF"/>
                </a:highlight>
                <a:latin typeface="Calibri"/>
                <a:ea typeface="Calibri"/>
                <a:cs typeface="Calibri"/>
                <a:sym typeface="Calibri"/>
              </a:rPr>
              <a:t>- </a:t>
            </a:r>
            <a:r>
              <a:rPr b="0" i="0" lang="en-US" sz="1800" u="sng" cap="none" strike="noStrike">
                <a:solidFill>
                  <a:schemeClr val="hlink"/>
                </a:solidFill>
                <a:highlight>
                  <a:srgbClr val="FFFFFF"/>
                </a:highlight>
                <a:latin typeface="Calibri"/>
                <a:ea typeface="Calibri"/>
                <a:cs typeface="Calibri"/>
                <a:sym typeface="Calibri"/>
                <a:hlinkClick r:id="rId7"/>
              </a:rPr>
              <a:t>USAID</a:t>
            </a:r>
          </a:p>
          <a:p>
            <a:pPr indent="0" lvl="0" marL="0" marR="0" rtl="0" algn="l">
              <a:lnSpc>
                <a:spcPct val="115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Font typeface="Arial"/>
              <a:buNone/>
            </a:pPr>
            <a:r>
              <a:t/>
            </a:r>
            <a:endParaRPr b="0" i="0" sz="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Font typeface="Arial"/>
              <a:buNone/>
            </a:pPr>
            <a:r>
              <a:t/>
            </a:r>
            <a:endParaRPr b="0" i="0" sz="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Font typeface="Arial"/>
              <a:buNone/>
            </a:pPr>
            <a:r>
              <a:t/>
            </a:r>
            <a:endParaRPr b="0" i="0" sz="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Font typeface="Arial"/>
              <a:buNone/>
            </a:pPr>
            <a:r>
              <a:t/>
            </a:r>
            <a:endParaRPr b="0" i="0" sz="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Font typeface="Arial"/>
              <a:buNone/>
            </a:pPr>
            <a:r>
              <a:t/>
            </a:r>
            <a:endParaRPr b="0" i="0" sz="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Font typeface="Arial"/>
              <a:buNone/>
            </a:pPr>
            <a:r>
              <a:t/>
            </a:r>
            <a:endParaRPr b="0" i="0" sz="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Font typeface="Arial"/>
              <a:buNone/>
            </a:pPr>
            <a:r>
              <a:t/>
            </a:r>
            <a:endParaRPr b="0" i="0" sz="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Font typeface="Arial"/>
              <a:buNone/>
            </a:pPr>
            <a:r>
              <a:t/>
            </a:r>
            <a:endParaRPr b="0" i="0" sz="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Font typeface="Arial"/>
              <a:buNone/>
            </a:pPr>
            <a:r>
              <a:t/>
            </a:r>
            <a:endParaRPr b="0" i="0" sz="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Font typeface="Arial"/>
              <a:buNone/>
            </a:pPr>
            <a:r>
              <a:t/>
            </a:r>
            <a:endParaRPr b="0" i="0" sz="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ct val="25000"/>
              <a:buFont typeface="Arial"/>
              <a:buNone/>
            </a:pPr>
            <a:r>
              <a:rPr b="0" i="0" lang="en-US" sz="800" u="none" cap="none" strike="noStrike">
                <a:solidFill>
                  <a:schemeClr val="dk1"/>
                </a:solidFill>
                <a:latin typeface="Calibri"/>
                <a:ea typeface="Calibri"/>
                <a:cs typeface="Calibri"/>
                <a:sym typeface="Calibri"/>
              </a:rPr>
              <a:t>           </a:t>
            </a:r>
          </a:p>
          <a:p>
            <a:pPr indent="0" lvl="0" marL="0" marR="0" rtl="0" algn="l">
              <a:lnSpc>
                <a:spcPct val="115000"/>
              </a:lnSpc>
              <a:spcBef>
                <a:spcPts val="0"/>
              </a:spcBef>
              <a:spcAft>
                <a:spcPts val="0"/>
              </a:spcAft>
              <a:buClr>
                <a:schemeClr val="dk1"/>
              </a:buClr>
              <a:buFont typeface="Arial"/>
              <a:buNone/>
            </a:pPr>
            <a:r>
              <a:t/>
            </a:r>
            <a:endParaRPr b="0" i="0" sz="8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chemeClr val="dk1"/>
              </a:buClr>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ctr">
              <a:lnSpc>
                <a:spcPct val="115000"/>
              </a:lnSpc>
              <a:spcBef>
                <a:spcPts val="0"/>
              </a:spcBef>
              <a:spcAft>
                <a:spcPts val="0"/>
              </a:spcAft>
              <a:buClr>
                <a:schemeClr val="dk1"/>
              </a:buClr>
              <a:buFont typeface="Arial"/>
              <a:buNone/>
            </a:pPr>
            <a:r>
              <a:t/>
            </a:r>
            <a:endParaRPr b="0" i="0" sz="2400" u="none" cap="none" strike="noStrike">
              <a:solidFill>
                <a:srgbClr val="000000"/>
              </a:solidFill>
              <a:latin typeface="Calibri"/>
              <a:ea typeface="Calibri"/>
              <a:cs typeface="Calibri"/>
              <a:sym typeface="Calibri"/>
            </a:endParaRPr>
          </a:p>
        </p:txBody>
      </p:sp>
      <p:sp>
        <p:nvSpPr>
          <p:cNvPr id="96" name="Shape 96"/>
          <p:cNvSpPr txBox="1"/>
          <p:nvPr/>
        </p:nvSpPr>
        <p:spPr>
          <a:xfrm>
            <a:off x="252450" y="465270"/>
            <a:ext cx="8656500" cy="646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1C4587"/>
              </a:buClr>
              <a:buSzPct val="25000"/>
              <a:buFont typeface="Calibri"/>
              <a:buNone/>
            </a:pPr>
            <a:r>
              <a:rPr b="1" i="0" lang="en-US" sz="3600" u="none" cap="none" strike="noStrike">
                <a:solidFill>
                  <a:srgbClr val="1C4587"/>
                </a:solidFill>
                <a:latin typeface="Calibri"/>
                <a:ea typeface="Calibri"/>
                <a:cs typeface="Calibri"/>
                <a:sym typeface="Calibri"/>
              </a:rPr>
              <a:t>Girls’ Education</a:t>
            </a:r>
          </a:p>
        </p:txBody>
      </p:sp>
      <p:cxnSp>
        <p:nvCxnSpPr>
          <p:cNvPr id="97" name="Shape 97"/>
          <p:cNvCxnSpPr/>
          <p:nvPr/>
        </p:nvCxnSpPr>
        <p:spPr>
          <a:xfrm>
            <a:off x="269775" y="1231625"/>
            <a:ext cx="8639100" cy="0"/>
          </a:xfrm>
          <a:prstGeom prst="straightConnector1">
            <a:avLst/>
          </a:prstGeom>
          <a:noFill/>
          <a:ln cap="flat" cmpd="sng" w="9525">
            <a:solidFill>
              <a:schemeClr val="accent5"/>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pic>
        <p:nvPicPr>
          <p:cNvPr id="102" name="Shape 102"/>
          <p:cNvPicPr preferRelativeResize="0"/>
          <p:nvPr/>
        </p:nvPicPr>
        <p:blipFill>
          <a:blip r:embed="rId3">
            <a:alphaModFix/>
          </a:blip>
          <a:stretch>
            <a:fillRect/>
          </a:stretch>
        </p:blipFill>
        <p:spPr>
          <a:xfrm>
            <a:off x="2541699" y="622400"/>
            <a:ext cx="4060597" cy="50080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cxnSp>
        <p:nvCxnSpPr>
          <p:cNvPr id="107" name="Shape 107"/>
          <p:cNvCxnSpPr/>
          <p:nvPr/>
        </p:nvCxnSpPr>
        <p:spPr>
          <a:xfrm>
            <a:off x="252450" y="1265650"/>
            <a:ext cx="8639100" cy="0"/>
          </a:xfrm>
          <a:prstGeom prst="straightConnector1">
            <a:avLst/>
          </a:prstGeom>
          <a:noFill/>
          <a:ln cap="flat" cmpd="sng" w="9525">
            <a:solidFill>
              <a:schemeClr val="accent5"/>
            </a:solidFill>
            <a:prstDash val="solid"/>
            <a:round/>
            <a:headEnd len="med" w="med" type="none"/>
            <a:tailEnd len="med" w="med" type="none"/>
          </a:ln>
        </p:spPr>
      </p:cxnSp>
      <p:sp>
        <p:nvSpPr>
          <p:cNvPr id="108" name="Shape 108"/>
          <p:cNvSpPr txBox="1"/>
          <p:nvPr/>
        </p:nvSpPr>
        <p:spPr>
          <a:xfrm>
            <a:off x="252450" y="537997"/>
            <a:ext cx="8656500" cy="5877600"/>
          </a:xfrm>
          <a:prstGeom prst="rect">
            <a:avLst/>
          </a:prstGeom>
          <a:noFill/>
          <a:ln>
            <a:noFill/>
          </a:ln>
        </p:spPr>
        <p:txBody>
          <a:bodyPr anchorCtr="0" anchor="t" bIns="45700" lIns="91425" rIns="91425" tIns="45700">
            <a:noAutofit/>
          </a:bodyPr>
          <a:lstStyle/>
          <a:p>
            <a:pPr lvl="0" rtl="0">
              <a:spcBef>
                <a:spcPts val="0"/>
              </a:spcBef>
              <a:buNone/>
            </a:pPr>
            <a:r>
              <a:rPr b="1" lang="en-US" sz="3100">
                <a:solidFill>
                  <a:srgbClr val="073763"/>
                </a:solidFill>
                <a:latin typeface="Calibri"/>
                <a:ea typeface="Calibri"/>
                <a:cs typeface="Calibri"/>
                <a:sym typeface="Calibri"/>
              </a:rPr>
              <a:t>World’s Best Investment - Top 10 List</a:t>
            </a:r>
          </a:p>
          <a:p>
            <a:pPr lvl="0" rtl="0">
              <a:spcBef>
                <a:spcPts val="0"/>
              </a:spcBef>
              <a:buNone/>
            </a:pPr>
            <a:r>
              <a:t/>
            </a:r>
            <a:endParaRPr b="1" sz="3100">
              <a:solidFill>
                <a:srgbClr val="073763"/>
              </a:solidFill>
              <a:latin typeface="Calibri"/>
              <a:ea typeface="Calibri"/>
              <a:cs typeface="Calibri"/>
              <a:sym typeface="Calibri"/>
            </a:endParaRPr>
          </a:p>
          <a:p>
            <a:pPr lvl="0" rtl="0">
              <a:spcBef>
                <a:spcPts val="0"/>
              </a:spcBef>
              <a:buNone/>
            </a:pPr>
            <a:r>
              <a:t/>
            </a:r>
            <a:endParaRPr b="1" sz="1200">
              <a:solidFill>
                <a:srgbClr val="073763"/>
              </a:solidFill>
              <a:latin typeface="Calibri"/>
              <a:ea typeface="Calibri"/>
              <a:cs typeface="Calibri"/>
              <a:sym typeface="Calibri"/>
            </a:endParaRPr>
          </a:p>
          <a:p>
            <a:pPr indent="-419100" lvl="0" marL="457200" rtl="0">
              <a:spcBef>
                <a:spcPts val="0"/>
              </a:spcBef>
              <a:buClr>
                <a:srgbClr val="073763"/>
              </a:buClr>
              <a:buSzPct val="100000"/>
              <a:buFont typeface="Calibri"/>
              <a:buAutoNum type="arabicPeriod"/>
            </a:pPr>
            <a:r>
              <a:rPr lang="en-US" sz="3000">
                <a:solidFill>
                  <a:srgbClr val="073763"/>
                </a:solidFill>
                <a:latin typeface="Calibri"/>
                <a:ea typeface="Calibri"/>
                <a:cs typeface="Calibri"/>
                <a:sym typeface="Calibri"/>
              </a:rPr>
              <a:t>Education increases economic growth</a:t>
            </a:r>
          </a:p>
          <a:p>
            <a:pPr lvl="0" rtl="0">
              <a:spcBef>
                <a:spcPts val="0"/>
              </a:spcBef>
              <a:buNone/>
            </a:pPr>
            <a:r>
              <a:t/>
            </a:r>
            <a:endParaRPr sz="700">
              <a:solidFill>
                <a:srgbClr val="073763"/>
              </a:solidFill>
              <a:latin typeface="Calibri"/>
              <a:ea typeface="Calibri"/>
              <a:cs typeface="Calibri"/>
              <a:sym typeface="Calibri"/>
            </a:endParaRPr>
          </a:p>
          <a:p>
            <a:pPr indent="-419100" lvl="0" marL="457200" marR="0" rtl="0">
              <a:lnSpc>
                <a:spcPct val="150000"/>
              </a:lnSpc>
              <a:spcBef>
                <a:spcPts val="0"/>
              </a:spcBef>
              <a:buClr>
                <a:srgbClr val="073763"/>
              </a:buClr>
              <a:buSzPct val="100000"/>
              <a:buFont typeface="Calibri"/>
              <a:buAutoNum type="arabicPeriod"/>
            </a:pPr>
            <a:r>
              <a:rPr lang="en-US" sz="3000">
                <a:solidFill>
                  <a:srgbClr val="073763"/>
                </a:solidFill>
                <a:latin typeface="Calibri"/>
                <a:ea typeface="Calibri"/>
                <a:cs typeface="Calibri"/>
                <a:sym typeface="Calibri"/>
              </a:rPr>
              <a:t>Education leads to better wages &amp; jobs for women</a:t>
            </a:r>
          </a:p>
          <a:p>
            <a:pPr lvl="0" marR="0" rtl="0">
              <a:lnSpc>
                <a:spcPct val="150000"/>
              </a:lnSpc>
              <a:spcBef>
                <a:spcPts val="0"/>
              </a:spcBef>
              <a:buNone/>
            </a:pPr>
            <a:r>
              <a:t/>
            </a:r>
            <a:endParaRPr b="1" sz="3000">
              <a:solidFill>
                <a:srgbClr val="073763"/>
              </a:solidFill>
              <a:latin typeface="Calibri"/>
              <a:ea typeface="Calibri"/>
              <a:cs typeface="Calibri"/>
              <a:sym typeface="Calibri"/>
            </a:endParaRPr>
          </a:p>
          <a:p>
            <a:pPr lvl="0" marR="0" rtl="0">
              <a:lnSpc>
                <a:spcPct val="150000"/>
              </a:lnSpc>
              <a:spcBef>
                <a:spcPts val="0"/>
              </a:spcBef>
              <a:buNone/>
            </a:pPr>
            <a:r>
              <a:t/>
            </a:r>
            <a:endParaRPr b="1" sz="3000">
              <a:solidFill>
                <a:srgbClr val="073763"/>
              </a:solidFill>
              <a:latin typeface="Calibri"/>
              <a:ea typeface="Calibri"/>
              <a:cs typeface="Calibri"/>
              <a:sym typeface="Calibri"/>
            </a:endParaRPr>
          </a:p>
          <a:p>
            <a:pPr indent="-69850" lvl="0" marL="0" rtl="0" algn="ctr">
              <a:lnSpc>
                <a:spcPct val="150000"/>
              </a:lnSpc>
              <a:spcBef>
                <a:spcPts val="0"/>
              </a:spcBef>
              <a:buClr>
                <a:schemeClr val="dk1"/>
              </a:buClr>
              <a:buFont typeface="Arial"/>
              <a:buNone/>
            </a:pPr>
            <a:r>
              <a:t/>
            </a:r>
            <a:endParaRPr b="1" sz="3000">
              <a:solidFill>
                <a:srgbClr val="073763"/>
              </a:solidFill>
              <a:latin typeface="Calibri"/>
              <a:ea typeface="Calibri"/>
              <a:cs typeface="Calibri"/>
              <a:sym typeface="Calibri"/>
            </a:endParaRPr>
          </a:p>
          <a:p>
            <a:pPr indent="-69850" lvl="0" marL="0" rtl="0" algn="ctr">
              <a:lnSpc>
                <a:spcPct val="150000"/>
              </a:lnSpc>
              <a:spcBef>
                <a:spcPts val="0"/>
              </a:spcBef>
              <a:buClr>
                <a:schemeClr val="dk1"/>
              </a:buClr>
              <a:buFont typeface="Arial"/>
              <a:buNone/>
            </a:pPr>
            <a:r>
              <a:t/>
            </a:r>
            <a:endParaRPr b="1" sz="3000">
              <a:solidFill>
                <a:srgbClr val="073763"/>
              </a:solidFill>
              <a:latin typeface="Calibri"/>
              <a:ea typeface="Calibri"/>
              <a:cs typeface="Calibri"/>
              <a:sym typeface="Calibri"/>
            </a:endParaRPr>
          </a:p>
          <a:p>
            <a:pPr indent="-69850" lvl="0" marL="0" rtl="0" algn="ctr">
              <a:lnSpc>
                <a:spcPct val="150000"/>
              </a:lnSpc>
              <a:spcBef>
                <a:spcPts val="0"/>
              </a:spcBef>
              <a:buClr>
                <a:schemeClr val="dk1"/>
              </a:buClr>
              <a:buSzPct val="36666"/>
              <a:buFont typeface="Arial"/>
              <a:buNone/>
            </a:pPr>
            <a:r>
              <a:rPr b="1" lang="en-US" sz="3000">
                <a:solidFill>
                  <a:srgbClr val="073763"/>
                </a:solidFill>
                <a:latin typeface="Calibri"/>
                <a:ea typeface="Calibri"/>
                <a:cs typeface="Calibri"/>
                <a:sym typeface="Calibri"/>
              </a:rPr>
              <a:t>The Quality of Schooling is Important</a:t>
            </a:r>
          </a:p>
        </p:txBody>
      </p:sp>
      <p:pic>
        <p:nvPicPr>
          <p:cNvPr id="109" name="Shape 109"/>
          <p:cNvPicPr preferRelativeResize="0"/>
          <p:nvPr/>
        </p:nvPicPr>
        <p:blipFill>
          <a:blip r:embed="rId3">
            <a:alphaModFix/>
          </a:blip>
          <a:stretch>
            <a:fillRect/>
          </a:stretch>
        </p:blipFill>
        <p:spPr>
          <a:xfrm>
            <a:off x="1665500" y="3111422"/>
            <a:ext cx="5812975" cy="2459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cxnSp>
        <p:nvCxnSpPr>
          <p:cNvPr id="114" name="Shape 114"/>
          <p:cNvCxnSpPr/>
          <p:nvPr/>
        </p:nvCxnSpPr>
        <p:spPr>
          <a:xfrm>
            <a:off x="252450" y="1265650"/>
            <a:ext cx="8639100" cy="0"/>
          </a:xfrm>
          <a:prstGeom prst="straightConnector1">
            <a:avLst/>
          </a:prstGeom>
          <a:noFill/>
          <a:ln cap="flat" cmpd="sng" w="9525">
            <a:solidFill>
              <a:schemeClr val="accent5"/>
            </a:solidFill>
            <a:prstDash val="solid"/>
            <a:round/>
            <a:headEnd len="med" w="med" type="none"/>
            <a:tailEnd len="med" w="med" type="none"/>
          </a:ln>
        </p:spPr>
      </p:cxnSp>
      <p:sp>
        <p:nvSpPr>
          <p:cNvPr id="115" name="Shape 115"/>
          <p:cNvSpPr txBox="1"/>
          <p:nvPr/>
        </p:nvSpPr>
        <p:spPr>
          <a:xfrm>
            <a:off x="252450" y="537997"/>
            <a:ext cx="8656500" cy="5877600"/>
          </a:xfrm>
          <a:prstGeom prst="rect">
            <a:avLst/>
          </a:prstGeom>
          <a:noFill/>
          <a:ln>
            <a:noFill/>
          </a:ln>
        </p:spPr>
        <p:txBody>
          <a:bodyPr anchorCtr="0" anchor="t" bIns="45700" lIns="91425" rIns="91425" tIns="45700">
            <a:noAutofit/>
          </a:bodyPr>
          <a:lstStyle/>
          <a:p>
            <a:pPr lvl="0" rtl="0">
              <a:spcBef>
                <a:spcPts val="0"/>
              </a:spcBef>
              <a:buNone/>
            </a:pPr>
            <a:r>
              <a:rPr b="1" lang="en-US" sz="3100">
                <a:solidFill>
                  <a:srgbClr val="073763"/>
                </a:solidFill>
                <a:latin typeface="Calibri"/>
                <a:ea typeface="Calibri"/>
                <a:cs typeface="Calibri"/>
                <a:sym typeface="Calibri"/>
              </a:rPr>
              <a:t>World’s Best Investment - Top 10 List</a:t>
            </a:r>
          </a:p>
          <a:p>
            <a:pPr lvl="0" rtl="0">
              <a:spcBef>
                <a:spcPts val="0"/>
              </a:spcBef>
              <a:buNone/>
            </a:pPr>
            <a:r>
              <a:t/>
            </a:r>
            <a:endParaRPr b="1" sz="3100">
              <a:solidFill>
                <a:srgbClr val="073763"/>
              </a:solidFill>
              <a:latin typeface="Calibri"/>
              <a:ea typeface="Calibri"/>
              <a:cs typeface="Calibri"/>
              <a:sym typeface="Calibri"/>
            </a:endParaRPr>
          </a:p>
          <a:p>
            <a:pPr lvl="0" rtl="0">
              <a:spcBef>
                <a:spcPts val="0"/>
              </a:spcBef>
              <a:buNone/>
            </a:pPr>
            <a:r>
              <a:t/>
            </a:r>
            <a:endParaRPr b="1" sz="1200">
              <a:solidFill>
                <a:srgbClr val="073763"/>
              </a:solidFill>
              <a:latin typeface="Calibri"/>
              <a:ea typeface="Calibri"/>
              <a:cs typeface="Calibri"/>
              <a:sym typeface="Calibri"/>
            </a:endParaRPr>
          </a:p>
          <a:p>
            <a:pPr lvl="0" marR="0" rtl="0">
              <a:lnSpc>
                <a:spcPct val="150000"/>
              </a:lnSpc>
              <a:spcBef>
                <a:spcPts val="0"/>
              </a:spcBef>
              <a:buNone/>
            </a:pPr>
            <a:r>
              <a:rPr lang="en-US" sz="2600">
                <a:solidFill>
                  <a:srgbClr val="073763"/>
                </a:solidFill>
                <a:latin typeface="Calibri"/>
                <a:ea typeface="Calibri"/>
                <a:cs typeface="Calibri"/>
                <a:sym typeface="Calibri"/>
              </a:rPr>
              <a:t>3.  Education saves the lives of children &amp; their mothers</a:t>
            </a:r>
          </a:p>
          <a:p>
            <a:pPr lvl="0" marR="0" rtl="0">
              <a:lnSpc>
                <a:spcPct val="150000"/>
              </a:lnSpc>
              <a:spcBef>
                <a:spcPts val="0"/>
              </a:spcBef>
              <a:buNone/>
            </a:pPr>
            <a:r>
              <a:t/>
            </a:r>
            <a:endParaRPr sz="700">
              <a:solidFill>
                <a:srgbClr val="073763"/>
              </a:solidFill>
              <a:latin typeface="Calibri"/>
              <a:ea typeface="Calibri"/>
              <a:cs typeface="Calibri"/>
              <a:sym typeface="Calibri"/>
            </a:endParaRPr>
          </a:p>
          <a:p>
            <a:pPr lvl="0" marR="0" rtl="0">
              <a:lnSpc>
                <a:spcPct val="150000"/>
              </a:lnSpc>
              <a:spcBef>
                <a:spcPts val="0"/>
              </a:spcBef>
              <a:buNone/>
            </a:pPr>
            <a:r>
              <a:rPr lang="en-US" sz="2600">
                <a:solidFill>
                  <a:srgbClr val="073763"/>
                </a:solidFill>
                <a:latin typeface="Calibri"/>
                <a:ea typeface="Calibri"/>
                <a:cs typeface="Calibri"/>
                <a:sym typeface="Calibri"/>
              </a:rPr>
              <a:t>4. Education reduced rates of HIV/AIDS and Malaria</a:t>
            </a:r>
          </a:p>
          <a:p>
            <a:pPr lvl="0" marR="0" rtl="0">
              <a:lnSpc>
                <a:spcPct val="150000"/>
              </a:lnSpc>
              <a:spcBef>
                <a:spcPts val="0"/>
              </a:spcBef>
              <a:buNone/>
            </a:pPr>
            <a:r>
              <a:t/>
            </a:r>
            <a:endParaRPr sz="3000">
              <a:solidFill>
                <a:srgbClr val="073763"/>
              </a:solidFill>
              <a:latin typeface="Calibri"/>
              <a:ea typeface="Calibri"/>
              <a:cs typeface="Calibri"/>
              <a:sym typeface="Calibri"/>
            </a:endParaRPr>
          </a:p>
          <a:p>
            <a:pPr lvl="0" marR="0" rtl="0">
              <a:lnSpc>
                <a:spcPct val="150000"/>
              </a:lnSpc>
              <a:spcBef>
                <a:spcPts val="0"/>
              </a:spcBef>
              <a:buNone/>
            </a:pPr>
            <a:r>
              <a:t/>
            </a:r>
            <a:endParaRPr sz="3000">
              <a:solidFill>
                <a:srgbClr val="073763"/>
              </a:solidFill>
              <a:latin typeface="Calibri"/>
              <a:ea typeface="Calibri"/>
              <a:cs typeface="Calibri"/>
              <a:sym typeface="Calibri"/>
            </a:endParaRPr>
          </a:p>
          <a:p>
            <a:pPr lvl="0" rtl="0" algn="l">
              <a:lnSpc>
                <a:spcPct val="150000"/>
              </a:lnSpc>
              <a:spcBef>
                <a:spcPts val="0"/>
              </a:spcBef>
              <a:buNone/>
            </a:pPr>
            <a:r>
              <a:rPr b="1" lang="en-US" sz="3000">
                <a:solidFill>
                  <a:srgbClr val="073763"/>
                </a:solidFill>
                <a:latin typeface="Calibri"/>
                <a:ea typeface="Calibri"/>
                <a:cs typeface="Calibri"/>
                <a:sym typeface="Calibri"/>
              </a:rPr>
              <a:t>  Education is Good Medicine</a:t>
            </a:r>
          </a:p>
          <a:p>
            <a:pPr lvl="0" marR="0" rtl="0">
              <a:lnSpc>
                <a:spcPct val="150000"/>
              </a:lnSpc>
              <a:spcBef>
                <a:spcPts val="0"/>
              </a:spcBef>
              <a:buNone/>
            </a:pPr>
            <a:r>
              <a:t/>
            </a:r>
            <a:endParaRPr b="1" sz="3000">
              <a:solidFill>
                <a:srgbClr val="073763"/>
              </a:solidFill>
              <a:latin typeface="Calibri"/>
              <a:ea typeface="Calibri"/>
              <a:cs typeface="Calibri"/>
              <a:sym typeface="Calibri"/>
            </a:endParaRPr>
          </a:p>
          <a:p>
            <a:pPr lvl="0" marR="0" rtl="0">
              <a:lnSpc>
                <a:spcPct val="150000"/>
              </a:lnSpc>
              <a:spcBef>
                <a:spcPts val="0"/>
              </a:spcBef>
              <a:buNone/>
            </a:pPr>
            <a:r>
              <a:t/>
            </a:r>
            <a:endParaRPr b="1" sz="3000">
              <a:solidFill>
                <a:srgbClr val="073763"/>
              </a:solidFill>
              <a:latin typeface="Calibri"/>
              <a:ea typeface="Calibri"/>
              <a:cs typeface="Calibri"/>
              <a:sym typeface="Calibri"/>
            </a:endParaRPr>
          </a:p>
          <a:p>
            <a:pPr indent="0" lvl="0" marL="0" rtl="0" algn="ctr">
              <a:lnSpc>
                <a:spcPct val="150000"/>
              </a:lnSpc>
              <a:spcBef>
                <a:spcPts val="0"/>
              </a:spcBef>
              <a:buNone/>
            </a:pPr>
            <a:r>
              <a:t/>
            </a:r>
            <a:endParaRPr b="1" sz="3000">
              <a:solidFill>
                <a:srgbClr val="073763"/>
              </a:solidFill>
              <a:latin typeface="Calibri"/>
              <a:ea typeface="Calibri"/>
              <a:cs typeface="Calibri"/>
              <a:sym typeface="Calibri"/>
            </a:endParaRPr>
          </a:p>
        </p:txBody>
      </p:sp>
      <p:pic>
        <p:nvPicPr>
          <p:cNvPr id="116" name="Shape 116"/>
          <p:cNvPicPr preferRelativeResize="0"/>
          <p:nvPr/>
        </p:nvPicPr>
        <p:blipFill>
          <a:blip r:embed="rId3">
            <a:alphaModFix/>
          </a:blip>
          <a:stretch>
            <a:fillRect/>
          </a:stretch>
        </p:blipFill>
        <p:spPr>
          <a:xfrm>
            <a:off x="5208825" y="3712199"/>
            <a:ext cx="3176550" cy="21267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cxnSp>
        <p:nvCxnSpPr>
          <p:cNvPr id="121" name="Shape 121"/>
          <p:cNvCxnSpPr/>
          <p:nvPr/>
        </p:nvCxnSpPr>
        <p:spPr>
          <a:xfrm>
            <a:off x="252450" y="1265650"/>
            <a:ext cx="8639100" cy="0"/>
          </a:xfrm>
          <a:prstGeom prst="straightConnector1">
            <a:avLst/>
          </a:prstGeom>
          <a:noFill/>
          <a:ln cap="flat" cmpd="sng" w="9525">
            <a:solidFill>
              <a:schemeClr val="accent5"/>
            </a:solidFill>
            <a:prstDash val="solid"/>
            <a:round/>
            <a:headEnd len="med" w="med" type="none"/>
            <a:tailEnd len="med" w="med" type="none"/>
          </a:ln>
        </p:spPr>
      </p:cxnSp>
      <p:sp>
        <p:nvSpPr>
          <p:cNvPr id="122" name="Shape 122"/>
          <p:cNvSpPr txBox="1"/>
          <p:nvPr/>
        </p:nvSpPr>
        <p:spPr>
          <a:xfrm>
            <a:off x="252450" y="537997"/>
            <a:ext cx="8656500" cy="5877600"/>
          </a:xfrm>
          <a:prstGeom prst="rect">
            <a:avLst/>
          </a:prstGeom>
          <a:noFill/>
          <a:ln>
            <a:noFill/>
          </a:ln>
        </p:spPr>
        <p:txBody>
          <a:bodyPr anchorCtr="0" anchor="t" bIns="45700" lIns="91425" rIns="91425" tIns="45700">
            <a:noAutofit/>
          </a:bodyPr>
          <a:lstStyle/>
          <a:p>
            <a:pPr lvl="0" rtl="0">
              <a:spcBef>
                <a:spcPts val="0"/>
              </a:spcBef>
              <a:buNone/>
            </a:pPr>
            <a:r>
              <a:rPr b="1" lang="en-US" sz="3100">
                <a:solidFill>
                  <a:srgbClr val="073763"/>
                </a:solidFill>
                <a:latin typeface="Calibri"/>
                <a:ea typeface="Calibri"/>
                <a:cs typeface="Calibri"/>
                <a:sym typeface="Calibri"/>
              </a:rPr>
              <a:t>World’s Best Investment - Top 10 List</a:t>
            </a:r>
          </a:p>
          <a:p>
            <a:pPr lvl="0" rtl="0">
              <a:spcBef>
                <a:spcPts val="0"/>
              </a:spcBef>
              <a:buNone/>
            </a:pPr>
            <a:r>
              <a:t/>
            </a:r>
            <a:endParaRPr b="1" sz="3100">
              <a:solidFill>
                <a:srgbClr val="073763"/>
              </a:solidFill>
              <a:latin typeface="Calibri"/>
              <a:ea typeface="Calibri"/>
              <a:cs typeface="Calibri"/>
              <a:sym typeface="Calibri"/>
            </a:endParaRPr>
          </a:p>
          <a:p>
            <a:pPr lvl="0" rtl="0">
              <a:spcBef>
                <a:spcPts val="0"/>
              </a:spcBef>
              <a:buNone/>
            </a:pPr>
            <a:r>
              <a:t/>
            </a:r>
            <a:endParaRPr b="1" sz="1200">
              <a:solidFill>
                <a:srgbClr val="073763"/>
              </a:solidFill>
              <a:latin typeface="Calibri"/>
              <a:ea typeface="Calibri"/>
              <a:cs typeface="Calibri"/>
              <a:sym typeface="Calibri"/>
            </a:endParaRPr>
          </a:p>
          <a:p>
            <a:pPr indent="0" lvl="0" marL="0" marR="0" rtl="0">
              <a:lnSpc>
                <a:spcPct val="150000"/>
              </a:lnSpc>
              <a:spcBef>
                <a:spcPts val="0"/>
              </a:spcBef>
              <a:buNone/>
            </a:pPr>
            <a:r>
              <a:rPr lang="en-US" sz="2600">
                <a:solidFill>
                  <a:srgbClr val="073763"/>
                </a:solidFill>
                <a:latin typeface="Calibri"/>
                <a:ea typeface="Calibri"/>
                <a:cs typeface="Calibri"/>
                <a:sym typeface="Calibri"/>
              </a:rPr>
              <a:t>5.  Education leads to smaller and more sustainable  families</a:t>
            </a:r>
          </a:p>
          <a:p>
            <a:pPr indent="0" lvl="0" marL="0" marR="0" rtl="0">
              <a:lnSpc>
                <a:spcPct val="150000"/>
              </a:lnSpc>
              <a:spcBef>
                <a:spcPts val="0"/>
              </a:spcBef>
              <a:buNone/>
            </a:pPr>
            <a:r>
              <a:t/>
            </a:r>
            <a:endParaRPr sz="700">
              <a:solidFill>
                <a:srgbClr val="073763"/>
              </a:solidFill>
              <a:latin typeface="Calibri"/>
              <a:ea typeface="Calibri"/>
              <a:cs typeface="Calibri"/>
              <a:sym typeface="Calibri"/>
            </a:endParaRPr>
          </a:p>
          <a:p>
            <a:pPr indent="0" lvl="0" marL="0" marR="0" rtl="0">
              <a:lnSpc>
                <a:spcPct val="150000"/>
              </a:lnSpc>
              <a:spcBef>
                <a:spcPts val="0"/>
              </a:spcBef>
              <a:buNone/>
            </a:pPr>
            <a:r>
              <a:rPr lang="en-US" sz="2600">
                <a:solidFill>
                  <a:srgbClr val="073763"/>
                </a:solidFill>
                <a:latin typeface="Calibri"/>
                <a:ea typeface="Calibri"/>
                <a:cs typeface="Calibri"/>
                <a:sym typeface="Calibri"/>
              </a:rPr>
              <a:t>6. Education results in healthier and better-educated children</a:t>
            </a:r>
          </a:p>
          <a:p>
            <a:pPr lvl="0" marR="0" rtl="0">
              <a:lnSpc>
                <a:spcPct val="150000"/>
              </a:lnSpc>
              <a:spcBef>
                <a:spcPts val="0"/>
              </a:spcBef>
              <a:buNone/>
            </a:pPr>
            <a:r>
              <a:t/>
            </a:r>
            <a:endParaRPr sz="2600">
              <a:solidFill>
                <a:srgbClr val="073763"/>
              </a:solidFill>
              <a:latin typeface="Calibri"/>
              <a:ea typeface="Calibri"/>
              <a:cs typeface="Calibri"/>
              <a:sym typeface="Calibri"/>
            </a:endParaRPr>
          </a:p>
          <a:p>
            <a:pPr lvl="0" marR="0" rtl="0">
              <a:lnSpc>
                <a:spcPct val="150000"/>
              </a:lnSpc>
              <a:spcBef>
                <a:spcPts val="0"/>
              </a:spcBef>
              <a:buNone/>
            </a:pPr>
            <a:r>
              <a:rPr lang="en-US" sz="3000">
                <a:solidFill>
                  <a:srgbClr val="073763"/>
                </a:solidFill>
                <a:latin typeface="Calibri"/>
                <a:ea typeface="Calibri"/>
                <a:cs typeface="Calibri"/>
                <a:sym typeface="Calibri"/>
              </a:rPr>
              <a:t> </a:t>
            </a:r>
          </a:p>
          <a:p>
            <a:pPr lvl="0" rtl="0" algn="ctr">
              <a:lnSpc>
                <a:spcPct val="150000"/>
              </a:lnSpc>
              <a:spcBef>
                <a:spcPts val="0"/>
              </a:spcBef>
              <a:buNone/>
            </a:pPr>
            <a:r>
              <a:t/>
            </a:r>
            <a:endParaRPr b="1" sz="3000">
              <a:solidFill>
                <a:srgbClr val="073763"/>
              </a:solidFill>
              <a:latin typeface="Calibri"/>
              <a:ea typeface="Calibri"/>
              <a:cs typeface="Calibri"/>
              <a:sym typeface="Calibri"/>
            </a:endParaRPr>
          </a:p>
          <a:p>
            <a:pPr lvl="0" rtl="0" algn="ctr">
              <a:lnSpc>
                <a:spcPct val="150000"/>
              </a:lnSpc>
              <a:spcBef>
                <a:spcPts val="0"/>
              </a:spcBef>
              <a:buNone/>
            </a:pPr>
            <a:r>
              <a:t/>
            </a:r>
            <a:endParaRPr b="1" sz="3000">
              <a:solidFill>
                <a:srgbClr val="073763"/>
              </a:solidFill>
              <a:latin typeface="Calibri"/>
              <a:ea typeface="Calibri"/>
              <a:cs typeface="Calibri"/>
              <a:sym typeface="Calibri"/>
            </a:endParaRPr>
          </a:p>
          <a:p>
            <a:pPr lvl="0" rtl="0" algn="ctr">
              <a:lnSpc>
                <a:spcPct val="150000"/>
              </a:lnSpc>
              <a:spcBef>
                <a:spcPts val="0"/>
              </a:spcBef>
              <a:buNone/>
            </a:pPr>
            <a:r>
              <a:rPr b="1" lang="en-US" sz="3000">
                <a:solidFill>
                  <a:srgbClr val="073763"/>
                </a:solidFill>
                <a:latin typeface="Calibri"/>
                <a:ea typeface="Calibri"/>
                <a:cs typeface="Calibri"/>
                <a:sym typeface="Calibri"/>
              </a:rPr>
              <a:t>Educated Mothers have Stronger Families.</a:t>
            </a:r>
          </a:p>
          <a:p>
            <a:pPr lvl="0" marR="0" rtl="0">
              <a:lnSpc>
                <a:spcPct val="150000"/>
              </a:lnSpc>
              <a:spcBef>
                <a:spcPts val="0"/>
              </a:spcBef>
              <a:buNone/>
            </a:pPr>
            <a:r>
              <a:t/>
            </a:r>
            <a:endParaRPr b="1" sz="3000">
              <a:solidFill>
                <a:srgbClr val="073763"/>
              </a:solidFill>
              <a:latin typeface="Calibri"/>
              <a:ea typeface="Calibri"/>
              <a:cs typeface="Calibri"/>
              <a:sym typeface="Calibri"/>
            </a:endParaRPr>
          </a:p>
          <a:p>
            <a:pPr indent="0" lvl="0" marL="0" rtl="0" algn="ctr">
              <a:lnSpc>
                <a:spcPct val="150000"/>
              </a:lnSpc>
              <a:spcBef>
                <a:spcPts val="0"/>
              </a:spcBef>
              <a:buNone/>
            </a:pPr>
            <a:r>
              <a:t/>
            </a:r>
            <a:endParaRPr b="1" sz="3000">
              <a:solidFill>
                <a:srgbClr val="073763"/>
              </a:solidFill>
              <a:latin typeface="Calibri"/>
              <a:ea typeface="Calibri"/>
              <a:cs typeface="Calibri"/>
              <a:sym typeface="Calibri"/>
            </a:endParaRPr>
          </a:p>
        </p:txBody>
      </p:sp>
      <p:pic>
        <p:nvPicPr>
          <p:cNvPr id="123" name="Shape 123"/>
          <p:cNvPicPr preferRelativeResize="0"/>
          <p:nvPr/>
        </p:nvPicPr>
        <p:blipFill>
          <a:blip r:embed="rId3">
            <a:alphaModFix/>
          </a:blip>
          <a:stretch>
            <a:fillRect/>
          </a:stretch>
        </p:blipFill>
        <p:spPr>
          <a:xfrm>
            <a:off x="1788512" y="3029249"/>
            <a:ext cx="5584374" cy="25014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cxnSp>
        <p:nvCxnSpPr>
          <p:cNvPr id="128" name="Shape 128"/>
          <p:cNvCxnSpPr/>
          <p:nvPr/>
        </p:nvCxnSpPr>
        <p:spPr>
          <a:xfrm>
            <a:off x="252450" y="1265650"/>
            <a:ext cx="8639100" cy="0"/>
          </a:xfrm>
          <a:prstGeom prst="straightConnector1">
            <a:avLst/>
          </a:prstGeom>
          <a:noFill/>
          <a:ln cap="flat" cmpd="sng" w="9525">
            <a:solidFill>
              <a:schemeClr val="accent5"/>
            </a:solidFill>
            <a:prstDash val="solid"/>
            <a:round/>
            <a:headEnd len="med" w="med" type="none"/>
            <a:tailEnd len="med" w="med" type="none"/>
          </a:ln>
        </p:spPr>
      </p:cxnSp>
      <p:sp>
        <p:nvSpPr>
          <p:cNvPr id="129" name="Shape 129"/>
          <p:cNvSpPr txBox="1"/>
          <p:nvPr/>
        </p:nvSpPr>
        <p:spPr>
          <a:xfrm>
            <a:off x="252450" y="537997"/>
            <a:ext cx="8656500" cy="5877600"/>
          </a:xfrm>
          <a:prstGeom prst="rect">
            <a:avLst/>
          </a:prstGeom>
          <a:noFill/>
          <a:ln>
            <a:noFill/>
          </a:ln>
        </p:spPr>
        <p:txBody>
          <a:bodyPr anchorCtr="0" anchor="t" bIns="45700" lIns="91425" rIns="91425" tIns="45700">
            <a:noAutofit/>
          </a:bodyPr>
          <a:lstStyle/>
          <a:p>
            <a:pPr lvl="0" rtl="0">
              <a:spcBef>
                <a:spcPts val="0"/>
              </a:spcBef>
              <a:buNone/>
            </a:pPr>
            <a:r>
              <a:rPr b="1" lang="en-US" sz="3100">
                <a:solidFill>
                  <a:srgbClr val="073763"/>
                </a:solidFill>
                <a:latin typeface="Calibri"/>
                <a:ea typeface="Calibri"/>
                <a:cs typeface="Calibri"/>
                <a:sym typeface="Calibri"/>
              </a:rPr>
              <a:t>World’s Best Investment - Top 10 List</a:t>
            </a:r>
          </a:p>
          <a:p>
            <a:pPr lvl="0" rtl="0">
              <a:spcBef>
                <a:spcPts val="0"/>
              </a:spcBef>
              <a:buNone/>
            </a:pPr>
            <a:r>
              <a:t/>
            </a:r>
            <a:endParaRPr b="1" sz="3100">
              <a:solidFill>
                <a:srgbClr val="073763"/>
              </a:solidFill>
              <a:latin typeface="Calibri"/>
              <a:ea typeface="Calibri"/>
              <a:cs typeface="Calibri"/>
              <a:sym typeface="Calibri"/>
            </a:endParaRPr>
          </a:p>
          <a:p>
            <a:pPr lvl="0" rtl="0">
              <a:spcBef>
                <a:spcPts val="0"/>
              </a:spcBef>
              <a:buNone/>
            </a:pPr>
            <a:r>
              <a:t/>
            </a:r>
            <a:endParaRPr b="1" sz="1000">
              <a:solidFill>
                <a:srgbClr val="073763"/>
              </a:solidFill>
              <a:latin typeface="Calibri"/>
              <a:ea typeface="Calibri"/>
              <a:cs typeface="Calibri"/>
              <a:sym typeface="Calibri"/>
            </a:endParaRPr>
          </a:p>
          <a:p>
            <a:pPr indent="0" lvl="0" marL="0" marR="0" rtl="0">
              <a:lnSpc>
                <a:spcPct val="150000"/>
              </a:lnSpc>
              <a:spcBef>
                <a:spcPts val="0"/>
              </a:spcBef>
              <a:buNone/>
            </a:pPr>
            <a:r>
              <a:rPr lang="en-US" sz="2600">
                <a:solidFill>
                  <a:srgbClr val="073763"/>
                </a:solidFill>
                <a:latin typeface="Calibri"/>
                <a:ea typeface="Calibri"/>
                <a:cs typeface="Calibri"/>
                <a:sym typeface="Calibri"/>
              </a:rPr>
              <a:t>7.  Education reduces rates of child marriage</a:t>
            </a:r>
          </a:p>
          <a:p>
            <a:pPr indent="0" lvl="0" marL="0" marR="0" rtl="0">
              <a:lnSpc>
                <a:spcPct val="150000"/>
              </a:lnSpc>
              <a:spcBef>
                <a:spcPts val="0"/>
              </a:spcBef>
              <a:buNone/>
            </a:pPr>
            <a:r>
              <a:t/>
            </a:r>
            <a:endParaRPr sz="700">
              <a:solidFill>
                <a:srgbClr val="073763"/>
              </a:solidFill>
              <a:latin typeface="Calibri"/>
              <a:ea typeface="Calibri"/>
              <a:cs typeface="Calibri"/>
              <a:sym typeface="Calibri"/>
            </a:endParaRPr>
          </a:p>
          <a:p>
            <a:pPr indent="0" lvl="0" marL="0" marR="0" rtl="0">
              <a:lnSpc>
                <a:spcPct val="150000"/>
              </a:lnSpc>
              <a:spcBef>
                <a:spcPts val="0"/>
              </a:spcBef>
              <a:buNone/>
            </a:pPr>
            <a:r>
              <a:rPr lang="en-US" sz="2600">
                <a:solidFill>
                  <a:srgbClr val="073763"/>
                </a:solidFill>
                <a:latin typeface="Calibri"/>
                <a:ea typeface="Calibri"/>
                <a:cs typeface="Calibri"/>
                <a:sym typeface="Calibri"/>
              </a:rPr>
              <a:t>8. Education empowers women</a:t>
            </a:r>
          </a:p>
          <a:p>
            <a:pPr indent="0" lvl="0" marL="0" marR="0" rtl="0">
              <a:lnSpc>
                <a:spcPct val="150000"/>
              </a:lnSpc>
              <a:spcBef>
                <a:spcPts val="0"/>
              </a:spcBef>
              <a:buNone/>
            </a:pPr>
            <a:r>
              <a:t/>
            </a:r>
            <a:endParaRPr sz="700">
              <a:solidFill>
                <a:srgbClr val="073763"/>
              </a:solidFill>
              <a:latin typeface="Calibri"/>
              <a:ea typeface="Calibri"/>
              <a:cs typeface="Calibri"/>
              <a:sym typeface="Calibri"/>
            </a:endParaRPr>
          </a:p>
          <a:p>
            <a:pPr indent="0" lvl="0" marL="0" marR="0" rtl="0">
              <a:lnSpc>
                <a:spcPct val="150000"/>
              </a:lnSpc>
              <a:spcBef>
                <a:spcPts val="0"/>
              </a:spcBef>
              <a:buNone/>
            </a:pPr>
            <a:r>
              <a:rPr lang="en-US" sz="2600">
                <a:solidFill>
                  <a:srgbClr val="073763"/>
                </a:solidFill>
                <a:latin typeface="Calibri"/>
                <a:ea typeface="Calibri"/>
                <a:cs typeface="Calibri"/>
                <a:sym typeface="Calibri"/>
              </a:rPr>
              <a:t>9.  Education reduces harm to families from natural disasters and climate change</a:t>
            </a:r>
          </a:p>
          <a:p>
            <a:pPr indent="0" lvl="0" marL="0" marR="0" rtl="0">
              <a:lnSpc>
                <a:spcPct val="150000"/>
              </a:lnSpc>
              <a:spcBef>
                <a:spcPts val="0"/>
              </a:spcBef>
              <a:buNone/>
            </a:pPr>
            <a:r>
              <a:t/>
            </a:r>
            <a:endParaRPr sz="700">
              <a:solidFill>
                <a:srgbClr val="073763"/>
              </a:solidFill>
              <a:latin typeface="Calibri"/>
              <a:ea typeface="Calibri"/>
              <a:cs typeface="Calibri"/>
              <a:sym typeface="Calibri"/>
            </a:endParaRPr>
          </a:p>
          <a:p>
            <a:pPr indent="0" lvl="0" marL="0" marR="0" rtl="0">
              <a:lnSpc>
                <a:spcPct val="150000"/>
              </a:lnSpc>
              <a:spcBef>
                <a:spcPts val="0"/>
              </a:spcBef>
              <a:buNone/>
            </a:pPr>
            <a:r>
              <a:rPr lang="en-US" sz="3000">
                <a:solidFill>
                  <a:srgbClr val="073763"/>
                </a:solidFill>
                <a:latin typeface="Calibri"/>
                <a:ea typeface="Calibri"/>
                <a:cs typeface="Calibri"/>
                <a:sym typeface="Calibri"/>
              </a:rPr>
              <a:t>   </a:t>
            </a:r>
            <a:r>
              <a:rPr b="1" lang="en-US" sz="3000">
                <a:solidFill>
                  <a:srgbClr val="073763"/>
                </a:solidFill>
                <a:latin typeface="Calibri"/>
                <a:ea typeface="Calibri"/>
                <a:cs typeface="Calibri"/>
                <a:sym typeface="Calibri"/>
              </a:rPr>
              <a:t>Educated Women and Girls </a:t>
            </a:r>
          </a:p>
          <a:p>
            <a:pPr lvl="0" marR="0" rtl="0">
              <a:lnSpc>
                <a:spcPct val="150000"/>
              </a:lnSpc>
              <a:spcBef>
                <a:spcPts val="0"/>
              </a:spcBef>
              <a:buNone/>
            </a:pPr>
            <a:r>
              <a:rPr b="1" lang="en-US" sz="3000">
                <a:solidFill>
                  <a:srgbClr val="073763"/>
                </a:solidFill>
                <a:latin typeface="Calibri"/>
                <a:ea typeface="Calibri"/>
                <a:cs typeface="Calibri"/>
                <a:sym typeface="Calibri"/>
              </a:rPr>
              <a:t>        Are More Independent</a:t>
            </a:r>
          </a:p>
          <a:p>
            <a:pPr lvl="0" marR="0" rtl="0">
              <a:lnSpc>
                <a:spcPct val="150000"/>
              </a:lnSpc>
              <a:spcBef>
                <a:spcPts val="0"/>
              </a:spcBef>
              <a:buNone/>
            </a:pPr>
            <a:r>
              <a:t/>
            </a:r>
            <a:endParaRPr b="1" sz="3000">
              <a:solidFill>
                <a:srgbClr val="073763"/>
              </a:solidFill>
              <a:latin typeface="Calibri"/>
              <a:ea typeface="Calibri"/>
              <a:cs typeface="Calibri"/>
              <a:sym typeface="Calibri"/>
            </a:endParaRPr>
          </a:p>
          <a:p>
            <a:pPr indent="0" lvl="0" marL="0" rtl="0" algn="ctr">
              <a:lnSpc>
                <a:spcPct val="150000"/>
              </a:lnSpc>
              <a:spcBef>
                <a:spcPts val="0"/>
              </a:spcBef>
              <a:buNone/>
            </a:pPr>
            <a:r>
              <a:t/>
            </a:r>
            <a:endParaRPr b="1" sz="3000">
              <a:solidFill>
                <a:srgbClr val="073763"/>
              </a:solidFill>
              <a:latin typeface="Calibri"/>
              <a:ea typeface="Calibri"/>
              <a:cs typeface="Calibri"/>
              <a:sym typeface="Calibri"/>
            </a:endParaRPr>
          </a:p>
        </p:txBody>
      </p:sp>
      <p:pic>
        <p:nvPicPr>
          <p:cNvPr id="130" name="Shape 130"/>
          <p:cNvPicPr preferRelativeResize="0"/>
          <p:nvPr/>
        </p:nvPicPr>
        <p:blipFill>
          <a:blip r:embed="rId3">
            <a:alphaModFix/>
          </a:blip>
          <a:stretch>
            <a:fillRect/>
          </a:stretch>
        </p:blipFill>
        <p:spPr>
          <a:xfrm>
            <a:off x="5201399" y="4082142"/>
            <a:ext cx="3707550" cy="2470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