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9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66365147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-1" y="1371600"/>
            <a:ext cx="9144002" cy="0"/>
          </a:xfrm>
          <a:prstGeom prst="line">
            <a:avLst/>
          </a:prstGeom>
          <a:ln w="5715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</p:spPr>
        <p:txBody>
          <a:bodyPr anchor="ctr"/>
          <a:lstStyle>
            <a:lvl1pPr defTabSz="914400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88" name="Shape 8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89" name="Shape 89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Shape 92"/>
          <p:cNvSpPr/>
          <p:nvPr/>
        </p:nvSpPr>
        <p:spPr>
          <a:xfrm>
            <a:off x="-1" y="1371600"/>
            <a:ext cx="9144002" cy="0"/>
          </a:xfrm>
          <a:prstGeom prst="line">
            <a:avLst/>
          </a:prstGeom>
          <a:ln w="5715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105" name="Shape 105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09" name="Shape 10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</p:spPr>
        <p:txBody>
          <a:bodyPr anchor="ctr"/>
          <a:lstStyle>
            <a:lvl1pPr defTabSz="914400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FAWCOheader_Print1line.jpg" descr="FAWCOheader_Print1li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25" y="5797550"/>
            <a:ext cx="6678613" cy="908050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xfrm>
            <a:off x="6975475" y="6192837"/>
            <a:ext cx="2133600" cy="358141"/>
          </a:xfrm>
          <a:prstGeom prst="rect">
            <a:avLst/>
          </a:prstGeom>
        </p:spPr>
        <p:txBody>
          <a:bodyPr/>
          <a:lstStyle>
            <a:lvl1pPr algn="l" defTabSz="9144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1" y="1371600"/>
            <a:ext cx="9144002" cy="0"/>
          </a:xfrm>
          <a:prstGeom prst="line">
            <a:avLst/>
          </a:prstGeom>
          <a:ln w="57150"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" name="FAWCOheader_Ltrhd-ge 20091120.png" descr="FAWCOheader_Ltrhd-ge 20091120.tif"/>
          <p:cNvPicPr/>
          <p:nvPr/>
        </p:nvPicPr>
        <p:blipFill>
          <a:blip r:embed="rId28">
            <a:extLst/>
          </a:blip>
          <a:stretch>
            <a:fillRect/>
          </a:stretch>
        </p:blipFill>
        <p:spPr>
          <a:xfrm>
            <a:off x="0" y="5715000"/>
            <a:ext cx="6858000" cy="11430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-1" y="0"/>
            <a:ext cx="1420080" cy="2024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800"/>
            </a:lvl1pPr>
          </a:lstStyle>
          <a:p>
            <a:pPr lvl="0">
              <a:defRPr sz="1800"/>
            </a:pPr>
            <a:r>
              <a:rPr sz="800"/>
              <a:t>Regional Meetings, Fall 2014</a:t>
            </a:r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20241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 defTabSz="457200">
              <a:defRPr sz="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</p:sldLayoutIdLst>
  <p:transition spd="med"/>
  <p:txStyles>
    <p:titleStyle>
      <a:lvl1pPr algn="ctr">
        <a:defRPr sz="4400">
          <a:latin typeface="Arial"/>
          <a:ea typeface="Arial"/>
          <a:cs typeface="Arial"/>
          <a:sym typeface="Arial"/>
        </a:defRPr>
      </a:lvl1pPr>
      <a:lvl2pPr algn="ctr">
        <a:defRPr sz="4400">
          <a:latin typeface="Arial"/>
          <a:ea typeface="Arial"/>
          <a:cs typeface="Arial"/>
          <a:sym typeface="Arial"/>
        </a:defRPr>
      </a:lvl2pPr>
      <a:lvl3pPr algn="ctr">
        <a:defRPr sz="4400">
          <a:latin typeface="Arial"/>
          <a:ea typeface="Arial"/>
          <a:cs typeface="Arial"/>
          <a:sym typeface="Arial"/>
        </a:defRPr>
      </a:lvl3pPr>
      <a:lvl4pPr algn="ctr">
        <a:defRPr sz="4400">
          <a:latin typeface="Arial"/>
          <a:ea typeface="Arial"/>
          <a:cs typeface="Arial"/>
          <a:sym typeface="Arial"/>
        </a:defRPr>
      </a:lvl4pPr>
      <a:lvl5pPr algn="ctr">
        <a:defRPr sz="4400">
          <a:latin typeface="Arial"/>
          <a:ea typeface="Arial"/>
          <a:cs typeface="Arial"/>
          <a:sym typeface="Arial"/>
        </a:defRPr>
      </a:lvl5pPr>
      <a:lvl6pPr indent="457200" algn="ctr">
        <a:defRPr sz="4400">
          <a:latin typeface="Arial"/>
          <a:ea typeface="Arial"/>
          <a:cs typeface="Arial"/>
          <a:sym typeface="Arial"/>
        </a:defRPr>
      </a:lvl6pPr>
      <a:lvl7pPr indent="914400" algn="ctr">
        <a:defRPr sz="4400">
          <a:latin typeface="Arial"/>
          <a:ea typeface="Arial"/>
          <a:cs typeface="Arial"/>
          <a:sym typeface="Arial"/>
        </a:defRPr>
      </a:lvl7pPr>
      <a:lvl8pPr indent="1371600" algn="ctr">
        <a:defRPr sz="4400">
          <a:latin typeface="Arial"/>
          <a:ea typeface="Arial"/>
          <a:cs typeface="Arial"/>
          <a:sym typeface="Arial"/>
        </a:defRPr>
      </a:lvl8pPr>
      <a:lvl9pPr indent="1828800" algn="ctr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2pPr>
      <a:lvl3pPr marL="1219200" indent="-3048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3pPr>
      <a:lvl4pPr marL="1737360" indent="-365760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4pPr>
      <a:lvl5pPr marL="2235200" indent="-40640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5pPr>
      <a:lvl6pPr marL="26924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6pPr>
      <a:lvl7pPr marL="31496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7pPr>
      <a:lvl8pPr marL="36068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8pPr>
      <a:lvl9pPr marL="40640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 defTabSz="457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 defTabSz="457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 defTabSz="457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 defTabSz="457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 defTabSz="457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 defTabSz="457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 defTabSz="457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 defTabSz="457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 defTabSz="457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7885112" y="5516562"/>
            <a:ext cx="1079501" cy="12255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20" name="Shape 120"/>
          <p:cNvSpPr>
            <a:spLocks noGrp="1"/>
          </p:cNvSpPr>
          <p:nvPr>
            <p:ph type="title" idx="4294967295"/>
          </p:nvPr>
        </p:nvSpPr>
        <p:spPr>
          <a:xfrm>
            <a:off x="685800" y="2492375"/>
            <a:ext cx="7772400" cy="14700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4400">
                <a:effectLst>
                  <a:outerShdw blurRad="12700" dist="25400" dir="2700000" rotWithShape="0">
                    <a:srgbClr val="DDDDDD"/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Welcome to FAWCO!</a:t>
            </a:r>
            <a:br>
              <a:rPr sz="4400">
                <a:effectLst>
                  <a:outerShdw blurRad="12700" dist="25400" dir="2700000" rotWithShape="0">
                    <a:srgbClr val="DDDDDD"/>
                  </a:outerShdw>
                </a:effectLst>
                <a:latin typeface="Calibri"/>
                <a:ea typeface="Calibri"/>
                <a:cs typeface="Calibri"/>
                <a:sym typeface="Calibri"/>
              </a:rPr>
            </a:br>
            <a:endParaRPr sz="4400">
              <a:effectLst>
                <a:outerShdw blurRad="12700" dist="25400" dir="2700000" rotWithShape="0">
                  <a:srgbClr val="DDDDDD"/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121"/>
          <p:cNvSpPr>
            <a:spLocks noGrp="1"/>
          </p:cNvSpPr>
          <p:nvPr>
            <p:ph type="body" idx="4294967295"/>
          </p:nvPr>
        </p:nvSpPr>
        <p:spPr>
          <a:xfrm>
            <a:off x="1371600" y="4457700"/>
            <a:ext cx="6400800" cy="105727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Tx/>
              <a:buNone/>
              <a:defRPr>
                <a:effectLst>
                  <a:outerShdw blurRad="12700" dist="25400" dir="2700000" rotWithShape="0">
                    <a:srgbClr val="DDDDDD"/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effectLst/>
              </a:defRPr>
            </a:pPr>
            <a:r>
              <a:rPr sz="3200">
                <a:effectLst>
                  <a:outerShdw blurRad="12700" dist="25400" dir="2700000" rotWithShape="0">
                    <a:srgbClr val="DDDDDD"/>
                  </a:outerShdw>
                </a:effectLst>
              </a:rPr>
              <a:t>Empowering Women Worldwide</a:t>
            </a:r>
          </a:p>
        </p:txBody>
      </p:sp>
      <p:sp>
        <p:nvSpPr>
          <p:cNvPr id="122" name="Shape 122"/>
          <p:cNvSpPr/>
          <p:nvPr/>
        </p:nvSpPr>
        <p:spPr>
          <a:xfrm>
            <a:off x="-1" y="914400"/>
            <a:ext cx="9144002" cy="762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pic>
        <p:nvPicPr>
          <p:cNvPr id="123" name="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62350" y="550862"/>
            <a:ext cx="2019300" cy="13049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 idx="4294967295"/>
          </p:nvPr>
        </p:nvSpPr>
        <p:spPr>
          <a:xfrm>
            <a:off x="457200" y="380999"/>
            <a:ext cx="8229600" cy="114300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What’s in it for you and your club</a:t>
            </a:r>
          </a:p>
        </p:txBody>
      </p:sp>
      <p:sp>
        <p:nvSpPr>
          <p:cNvPr id="182" name="Shape 182"/>
          <p:cNvSpPr/>
          <p:nvPr/>
        </p:nvSpPr>
        <p:spPr>
          <a:xfrm>
            <a:off x="762000" y="1639887"/>
            <a:ext cx="7543800" cy="418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214312" lvl="0" indent="-214312"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Global network to share ideas, experiences and best practices</a:t>
            </a:r>
          </a:p>
          <a:p>
            <a:pPr marL="342900" lvl="0" indent="-342900">
              <a:buClr>
                <a:srgbClr val="000000"/>
              </a:buClr>
              <a:buSzPct val="100000"/>
              <a:buFont typeface="Trebuchet MS"/>
              <a:buChar char="•"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214312" lvl="0" indent="-214312"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Education awards for you and your children/grandchildren</a:t>
            </a:r>
          </a:p>
          <a:p>
            <a:pPr marL="342900" lvl="0" indent="-342900">
              <a:buClr>
                <a:srgbClr val="000000"/>
              </a:buClr>
              <a:buSzPct val="100000"/>
              <a:buFont typeface="Trebuchet MS"/>
              <a:buChar char="•"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214312" lvl="0" indent="-214312"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Make a difference on issues and philanthropy on a global basis</a:t>
            </a:r>
          </a:p>
          <a:p>
            <a:pPr marL="342900" lvl="0" indent="-342900"/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214312" lvl="0" indent="-214312"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Part of worldwide community of overseas Americans – advocacy on voting rights, citizenship rights, taxation and banking concerns</a:t>
            </a:r>
          </a:p>
          <a:p>
            <a:pPr marL="342900" lvl="0" indent="-342900">
              <a:buClr>
                <a:srgbClr val="000000"/>
              </a:buClr>
              <a:buSzPct val="100000"/>
              <a:buFont typeface="Trebuchet MS"/>
              <a:buChar char="•"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214312" lvl="0" indent="-214312"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Gravitas: being part of a UN-accredited NGO which is active in policy-building at the UN gives credibility and clout!</a:t>
            </a:r>
          </a:p>
          <a:p>
            <a:pPr marL="342900" lvl="0" indent="-342900">
              <a:buClr>
                <a:srgbClr val="000000"/>
              </a:buClr>
              <a:buSzPct val="100000"/>
              <a:buFont typeface="Trebuchet MS"/>
              <a:buChar char="•"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214312" lvl="0" indent="-214312"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Avenues for engagement, friends worldwide, inspiration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title" idx="4294967295"/>
          </p:nvPr>
        </p:nvSpPr>
        <p:spPr>
          <a:xfrm>
            <a:off x="457200" y="457199"/>
            <a:ext cx="8229600" cy="114300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What YOU can do</a:t>
            </a:r>
          </a:p>
        </p:txBody>
      </p:sp>
      <p:sp>
        <p:nvSpPr>
          <p:cNvPr id="185" name="Shape 185"/>
          <p:cNvSpPr/>
          <p:nvPr/>
        </p:nvSpPr>
        <p:spPr>
          <a:xfrm>
            <a:off x="228600" y="1676400"/>
            <a:ext cx="8686800" cy="4714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214312" lvl="0" indent="-214312">
              <a:lnSpc>
                <a:spcPct val="150000"/>
              </a:lnSpc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“Like” FAWCO on Facebook</a:t>
            </a:r>
          </a:p>
          <a:p>
            <a:pPr marL="214312" lvl="0" indent="-214312">
              <a:lnSpc>
                <a:spcPct val="150000"/>
              </a:lnSpc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Register on FAWCO website / subscribe to FAWCO publications</a:t>
            </a:r>
          </a:p>
          <a:p>
            <a:pPr marL="214312" lvl="0" indent="-214312">
              <a:lnSpc>
                <a:spcPct val="150000"/>
              </a:lnSpc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Apply for Education Awards / nominate a Development Grant</a:t>
            </a:r>
          </a:p>
          <a:p>
            <a:pPr marL="214312" lvl="0" indent="-214312">
              <a:lnSpc>
                <a:spcPct val="150000"/>
              </a:lnSpc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Join a Task Force or Committee </a:t>
            </a:r>
          </a:p>
          <a:p>
            <a:pPr marL="214312" lvl="0" indent="-214312">
              <a:lnSpc>
                <a:spcPct val="150000"/>
              </a:lnSpc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Share a Best Practice</a:t>
            </a:r>
          </a:p>
          <a:p>
            <a:pPr marL="214312" lvl="0" indent="-214312">
              <a:lnSpc>
                <a:spcPct val="150000"/>
              </a:lnSpc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Attend conferences</a:t>
            </a:r>
          </a:p>
          <a:p>
            <a:pPr marL="214312" lvl="0" indent="-214312">
              <a:lnSpc>
                <a:spcPct val="150000"/>
              </a:lnSpc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Spread FAWCO Fever within your club!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50593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54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FAWCO</a:t>
            </a:r>
            <a:br>
              <a:rPr sz="54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z="44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Empowering Women Worldwide</a:t>
            </a:r>
            <a:br>
              <a:rPr sz="44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z="44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Empowering Your Club</a:t>
            </a:r>
            <a:br>
              <a:rPr sz="44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z="44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Empowering </a:t>
            </a:r>
            <a:r>
              <a:rPr sz="440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br>
              <a:rPr sz="440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z="440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sz="440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z="440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sz="440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4400" u="sng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8" name="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6787" y="3200400"/>
            <a:ext cx="2225676" cy="2590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image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5614987"/>
            <a:ext cx="9144000" cy="12430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 idx="4294967295"/>
          </p:nvPr>
        </p:nvSpPr>
        <p:spPr>
          <a:xfrm>
            <a:off x="457200" y="457199"/>
            <a:ext cx="8229600" cy="114300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What is FAWCO ?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4294967295"/>
          </p:nvPr>
        </p:nvSpPr>
        <p:spPr>
          <a:xfrm>
            <a:off x="609600" y="1752600"/>
            <a:ext cx="8229600" cy="449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57175" lvl="0" indent="-257175">
              <a:spcBef>
                <a:spcPts val="500"/>
              </a:spcBef>
              <a:buFont typeface="Trebuchet MS"/>
              <a:buChar char="•"/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Global network of 64 clubs in 33 countries on 6 continents</a:t>
            </a:r>
          </a:p>
          <a:p>
            <a:pPr marL="257175" lvl="0" indent="-257175">
              <a:spcBef>
                <a:spcPts val="500"/>
              </a:spcBef>
              <a:buFont typeface="Trebuchet MS"/>
              <a:buChar char="•"/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Over 12,000 individual members</a:t>
            </a:r>
          </a:p>
          <a:p>
            <a:pPr marL="257175" lvl="0" indent="-257175">
              <a:spcBef>
                <a:spcPts val="500"/>
              </a:spcBef>
              <a:buFont typeface="Trebuchet MS"/>
              <a:buChar char="•"/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UN-accredited NGO (1995) with special consultative status  to ECOSOC* (1997)</a:t>
            </a:r>
          </a:p>
          <a:p>
            <a:pPr marL="257175" lvl="0" indent="-257175">
              <a:spcBef>
                <a:spcPts val="500"/>
              </a:spcBef>
              <a:buFont typeface="Trebuchet MS"/>
              <a:buChar char="•"/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FAWCO is the oldest and largest network of independent, volunteer organizations representing private-sector American citizens overseas.</a:t>
            </a:r>
          </a:p>
          <a:p>
            <a:pPr lvl="0">
              <a:buSzTx/>
              <a:buNone/>
              <a:defRPr sz="1800"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400"/>
              </a:spcBef>
              <a:buSzTx/>
              <a:buNone/>
              <a:defRPr sz="1800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* United Nations Economic and Social Council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betterfawcofoundationlogo.jpg" descr="C:\Dokumente und Einstellungen\my-linh kunst\Eigene Dateien\FAWCO\FIRST_VP\WEBSITE\PHOTOS\logos\betterfawcofoundationlogo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38400" y="3200400"/>
            <a:ext cx="1447800" cy="2590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FAUSA.jpg" descr="FAUSA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62600" y="3962400"/>
            <a:ext cx="19812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image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4400" y="1447800"/>
            <a:ext cx="7615238" cy="1371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1524000" y="271462"/>
            <a:ext cx="6096000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600" b="1">
                <a:effectLst>
                  <a:outerShdw blurRad="12700" dist="25400" dir="2700000" rotWithShape="0">
                    <a:srgbClr val="DDDDDD"/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36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 The Three Faces of FAWCO</a:t>
            </a:r>
          </a:p>
        </p:txBody>
      </p:sp>
      <p:sp>
        <p:nvSpPr>
          <p:cNvPr id="132" name="Shape 132"/>
          <p:cNvSpPr/>
          <p:nvPr/>
        </p:nvSpPr>
        <p:spPr>
          <a:xfrm>
            <a:off x="2133600" y="5715000"/>
            <a:ext cx="2203101" cy="294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www.fawcofoundation.org</a:t>
            </a:r>
          </a:p>
        </p:txBody>
      </p:sp>
      <p:sp>
        <p:nvSpPr>
          <p:cNvPr id="133" name="Shape 133"/>
          <p:cNvSpPr/>
          <p:nvPr/>
        </p:nvSpPr>
        <p:spPr>
          <a:xfrm>
            <a:off x="5889625" y="4876800"/>
            <a:ext cx="1288229" cy="294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www.fausa.org</a:t>
            </a:r>
          </a:p>
        </p:txBody>
      </p:sp>
      <p:sp>
        <p:nvSpPr>
          <p:cNvPr id="134" name="Shape 134"/>
          <p:cNvSpPr/>
          <p:nvPr/>
        </p:nvSpPr>
        <p:spPr>
          <a:xfrm>
            <a:off x="3940175" y="2816225"/>
            <a:ext cx="1341448" cy="294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400"/>
              <a:t>www.fawco.org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 idx="4294967295"/>
          </p:nvPr>
        </p:nvSpPr>
        <p:spPr>
          <a:xfrm>
            <a:off x="457200" y="457199"/>
            <a:ext cx="8229600" cy="114300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FAWCO’s Four Pillars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algn="ctr">
              <a:spcBef>
                <a:spcPts val="600"/>
              </a:spcBef>
              <a:buSzTx/>
              <a:buNone/>
              <a:defRPr sz="1800"/>
            </a:pPr>
            <a:r>
              <a:rPr sz="2800" b="1">
                <a:effectLst>
                  <a:outerShdw blurRad="12700" dist="25400" dir="2700000" rotWithShape="0">
                    <a:srgbClr val="DDDDDD"/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Global Issues</a:t>
            </a:r>
          </a:p>
          <a:p>
            <a:pPr marL="0" lvl="0" indent="0" algn="ctr">
              <a:spcBef>
                <a:spcPts val="600"/>
              </a:spcBef>
              <a:buChar char="•"/>
              <a:defRPr sz="1800"/>
            </a:pPr>
            <a:endParaRPr sz="2800"/>
          </a:p>
          <a:p>
            <a:pPr marL="0" lvl="0" indent="0">
              <a:spcBef>
                <a:spcPts val="600"/>
              </a:spcBef>
              <a:buChar char="•"/>
              <a:defRPr sz="1800"/>
            </a:pPr>
            <a:endParaRPr sz="2800"/>
          </a:p>
          <a:p>
            <a:pPr marL="0" lvl="0" indent="0">
              <a:spcBef>
                <a:spcPts val="600"/>
              </a:spcBef>
              <a:buChar char="•"/>
              <a:defRPr sz="1800"/>
            </a:pPr>
            <a:endParaRPr sz="2800"/>
          </a:p>
          <a:p>
            <a:pPr marL="0" lvl="0" indent="0" algn="ctr">
              <a:spcBef>
                <a:spcPts val="600"/>
              </a:spcBef>
              <a:buSzTx/>
              <a:buNone/>
              <a:defRPr sz="1800"/>
            </a:pPr>
            <a:r>
              <a:rPr sz="2800" b="1">
                <a:effectLst>
                  <a:outerShdw blurRad="12700" dist="25400" dir="2700000" rotWithShape="0">
                    <a:srgbClr val="DDDDDD"/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Member Club Support</a:t>
            </a:r>
          </a:p>
        </p:txBody>
      </p:sp>
      <p:sp>
        <p:nvSpPr>
          <p:cNvPr id="138" name="Shape 138"/>
          <p:cNvSpPr/>
          <p:nvPr/>
        </p:nvSpPr>
        <p:spPr>
          <a:xfrm>
            <a:off x="4648200" y="1600200"/>
            <a:ext cx="4038600" cy="2464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sz="2800" b="1">
                <a:effectLst>
                  <a:outerShdw blurRad="12700" dist="25400" dir="2700000" rotWithShape="0">
                    <a:srgbClr val="DDDDDD"/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US Issues</a:t>
            </a:r>
          </a:p>
          <a:p>
            <a:pPr lvl="0">
              <a:spcBef>
                <a:spcPts val="600"/>
              </a:spcBef>
              <a:buSzPct val="100000"/>
              <a:buChar char="•"/>
            </a:pPr>
            <a:endParaRPr sz="2800"/>
          </a:p>
          <a:p>
            <a:pPr lvl="0">
              <a:spcBef>
                <a:spcPts val="600"/>
              </a:spcBef>
              <a:buSzPct val="100000"/>
              <a:buChar char="•"/>
            </a:pPr>
            <a:endParaRPr sz="2800"/>
          </a:p>
          <a:p>
            <a:pPr lvl="0">
              <a:spcBef>
                <a:spcPts val="600"/>
              </a:spcBef>
              <a:buSzPct val="100000"/>
              <a:buChar char="•"/>
            </a:pPr>
            <a:endParaRPr sz="2800"/>
          </a:p>
          <a:p>
            <a:pPr lvl="0" algn="ctr">
              <a:spcBef>
                <a:spcPts val="600"/>
              </a:spcBef>
            </a:pPr>
            <a:r>
              <a:rPr sz="2800" b="1">
                <a:effectLst>
                  <a:outerShdw blurRad="12700" dist="25400" dir="2700000" rotWithShape="0">
                    <a:srgbClr val="DDDDDD"/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Philanthropy</a:t>
            </a:r>
          </a:p>
        </p:txBody>
      </p:sp>
      <p:pic>
        <p:nvPicPr>
          <p:cNvPr id="139" name="image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33537" y="4235450"/>
            <a:ext cx="1838326" cy="13795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MC900432569[1].png" descr="C:\Users\Owner\AppData\Local\Microsoft\Windows\Temporary Internet Files\Content.IE5\FB8GYWHD\MC900432569[1]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00200" y="1905000"/>
            <a:ext cx="1828800" cy="1828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MP900401099[1].jpg" descr="C:\Users\Owner\AppData\Local\Microsoft\Windows\Temporary Internet Files\Content.IE5\SS6LOOOW\MP900401099[1]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15000" y="2120900"/>
            <a:ext cx="1981200" cy="1320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image.jp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943600" y="4260850"/>
            <a:ext cx="1490663" cy="14906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 idx="4294967295"/>
          </p:nvPr>
        </p:nvSpPr>
        <p:spPr>
          <a:xfrm>
            <a:off x="457200" y="457199"/>
            <a:ext cx="8229600" cy="114300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FAWCO and the UN</a:t>
            </a:r>
          </a:p>
        </p:txBody>
      </p:sp>
      <p:sp>
        <p:nvSpPr>
          <p:cNvPr id="145" name="Shape 145"/>
          <p:cNvSpPr/>
          <p:nvPr/>
        </p:nvSpPr>
        <p:spPr>
          <a:xfrm>
            <a:off x="3048000" y="1951037"/>
            <a:ext cx="5829300" cy="4072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557212" lvl="0" indent="-214312">
              <a:spcBef>
                <a:spcPts val="400"/>
              </a:spcBef>
              <a:buSzPct val="100000"/>
              <a:buFont typeface="Arial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FAWCO is a UN NGO with consultative status to the UN Economic and Social Council (ECOSOC).</a:t>
            </a:r>
            <a:br>
              <a:rPr sz="2000">
                <a:latin typeface="Calibri"/>
                <a:ea typeface="Calibri"/>
                <a:cs typeface="Calibri"/>
                <a:sym typeface="Calibri"/>
              </a:rPr>
            </a:b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557212" lvl="0" indent="-214312">
              <a:spcBef>
                <a:spcPts val="400"/>
              </a:spcBef>
              <a:buSzPct val="100000"/>
              <a:buFont typeface="Arial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UN Reps in New York, Geneva, Vienna, Athens.</a:t>
            </a:r>
          </a:p>
          <a:p>
            <a:pPr marL="685800" lvl="0" indent="-342900">
              <a:spcBef>
                <a:spcPts val="700"/>
              </a:spcBef>
              <a:buSzPct val="100000"/>
              <a:buFont typeface="Arial"/>
              <a:buChar char="•"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557212" lvl="0" indent="-214312">
              <a:spcBef>
                <a:spcPts val="400"/>
              </a:spcBef>
              <a:buSzPct val="100000"/>
              <a:buFont typeface="Arial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Represented at meetings of the Committee on the Status of Women.</a:t>
            </a:r>
          </a:p>
          <a:p>
            <a:pPr marL="685800" lvl="0" indent="-342900">
              <a:spcBef>
                <a:spcPts val="700"/>
              </a:spcBef>
              <a:buSzPct val="100000"/>
              <a:buFont typeface="Arial"/>
              <a:buChar char="•"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557212" lvl="0" indent="-214312">
              <a:spcBef>
                <a:spcPts val="400"/>
              </a:spcBef>
              <a:buSzPct val="100000"/>
              <a:buFont typeface="Arial"/>
              <a:buChar char="•"/>
            </a:pPr>
            <a:r>
              <a:rPr sz="2000" b="1">
                <a:latin typeface="Calibri"/>
                <a:ea typeface="Calibri"/>
                <a:cs typeface="Calibri"/>
                <a:sym typeface="Calibri"/>
              </a:rPr>
              <a:t>Your voice at the UN.</a:t>
            </a:r>
          </a:p>
        </p:txBody>
      </p:sp>
      <p:grpSp>
        <p:nvGrpSpPr>
          <p:cNvPr id="148" name="Group 148"/>
          <p:cNvGrpSpPr/>
          <p:nvPr/>
        </p:nvGrpSpPr>
        <p:grpSpPr>
          <a:xfrm>
            <a:off x="1371600" y="1600200"/>
            <a:ext cx="1676400" cy="4114800"/>
            <a:chOff x="0" y="0"/>
            <a:chExt cx="1676400" cy="4114799"/>
          </a:xfrm>
        </p:grpSpPr>
        <p:pic>
          <p:nvPicPr>
            <p:cNvPr id="146" name="mdgs.png" descr="C:\Dokumente und Einstellungen\my-linh kunst\Eigene Dateien\FAWCO\FIRST_VP\WEBSITE\PHOTOS\Otherweb\mdgs.gi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309820"/>
              <a:ext cx="1514475" cy="38049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7" name="Shape 147"/>
            <p:cNvSpPr/>
            <p:nvPr/>
          </p:nvSpPr>
          <p:spPr>
            <a:xfrm>
              <a:off x="76200" y="0"/>
              <a:ext cx="1600200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800"/>
                </a:spcBef>
                <a:defRPr sz="1400">
                  <a:latin typeface="Tahoma Negreta"/>
                  <a:ea typeface="Tahoma Negreta"/>
                  <a:cs typeface="Tahoma Negreta"/>
                  <a:sym typeface="Tahoma Negreta"/>
                </a:defRPr>
              </a:lvl1pPr>
            </a:lstStyle>
            <a:p>
              <a:pPr lvl="0">
                <a:defRPr sz="1800"/>
              </a:pPr>
              <a:r>
                <a:rPr sz="1400"/>
                <a:t>United Nations</a:t>
              </a:r>
            </a:p>
          </p:txBody>
        </p:sp>
      </p:grpSp>
      <p:sp>
        <p:nvSpPr>
          <p:cNvPr id="149" name="Shape 149"/>
          <p:cNvSpPr/>
          <p:nvPr/>
        </p:nvSpPr>
        <p:spPr>
          <a:xfrm>
            <a:off x="6400800" y="5486400"/>
            <a:ext cx="2438400" cy="358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i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i="0">
                <a:solidFill>
                  <a:srgbClr val="000000"/>
                </a:solidFill>
              </a:defRPr>
            </a:pPr>
            <a:r>
              <a:rPr i="1">
                <a:solidFill>
                  <a:srgbClr val="0000FF"/>
                </a:solidFill>
              </a:rPr>
              <a:t>UNliaison@fawco.org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 idx="4294967295"/>
          </p:nvPr>
        </p:nvSpPr>
        <p:spPr>
          <a:xfrm>
            <a:off x="457200" y="457199"/>
            <a:ext cx="8229600" cy="114300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Global Issues Task Forces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03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000">
                <a:latin typeface="Calibri"/>
                <a:ea typeface="Calibri"/>
                <a:cs typeface="Calibri"/>
                <a:sym typeface="Calibri"/>
              </a:rPr>
              <a:t>FAWCO’s 4 Areas of Focus</a:t>
            </a:r>
          </a:p>
          <a:p>
            <a:pPr marL="0" lvl="0" indent="0">
              <a:buSzTx/>
              <a:buNone/>
              <a:defRPr sz="1800"/>
            </a:pPr>
            <a:r>
              <a:rPr sz="3000">
                <a:latin typeface="Calibri"/>
                <a:ea typeface="Calibri"/>
                <a:cs typeface="Calibri"/>
                <a:sym typeface="Calibri"/>
              </a:rPr>
              <a:t>   Education, Environment, Health, Human Rights </a:t>
            </a:r>
          </a:p>
        </p:txBody>
      </p:sp>
      <p:pic>
        <p:nvPicPr>
          <p:cNvPr id="153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84325" y="3435350"/>
            <a:ext cx="1136650" cy="10144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90875" y="3017837"/>
            <a:ext cx="1136650" cy="10144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76800" y="3435350"/>
            <a:ext cx="1136650" cy="10144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65912" y="3070225"/>
            <a:ext cx="1136651" cy="1014413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Shape 157"/>
          <p:cNvSpPr/>
          <p:nvPr/>
        </p:nvSpPr>
        <p:spPr>
          <a:xfrm>
            <a:off x="5638800" y="4724400"/>
            <a:ext cx="2735037" cy="1158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i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education@fawco.org</a:t>
            </a:r>
            <a:endParaRPr sz="3200" i="1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i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environment@fawco.org</a:t>
            </a:r>
            <a:endParaRPr sz="3200" i="1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i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health@fawco.org</a:t>
            </a:r>
            <a:endParaRPr sz="3200" i="1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i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humanrights@fawco.org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title" idx="4294967295"/>
          </p:nvPr>
        </p:nvSpPr>
        <p:spPr>
          <a:xfrm>
            <a:off x="457200" y="533399"/>
            <a:ext cx="8229600" cy="114300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Target Program</a:t>
            </a:r>
          </a:p>
        </p:txBody>
      </p:sp>
      <p:sp>
        <p:nvSpPr>
          <p:cNvPr id="160" name="Shape 160"/>
          <p:cNvSpPr/>
          <p:nvPr/>
        </p:nvSpPr>
        <p:spPr>
          <a:xfrm>
            <a:off x="685800" y="1166812"/>
            <a:ext cx="7772400" cy="4704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defTabSz="457200"/>
            <a:endParaRPr sz="2400"/>
          </a:p>
          <a:p>
            <a:pPr lvl="0" defTabSz="457200">
              <a:buSzPct val="100000"/>
              <a:buFont typeface="Arial"/>
              <a:buChar char="•"/>
            </a:pPr>
            <a:r>
              <a:rPr sz="2400"/>
              <a:t>Target Programs include issue education and awareness, and fundraising for a specific project.</a:t>
            </a:r>
          </a:p>
          <a:p>
            <a:pPr lvl="0" defTabSz="457200"/>
            <a:endParaRPr sz="2400"/>
          </a:p>
          <a:p>
            <a:pPr lvl="0" defTabSz="457200">
              <a:buSzPct val="100000"/>
              <a:buFont typeface="Arial"/>
              <a:buChar char="•"/>
            </a:pPr>
            <a:r>
              <a:rPr sz="2400"/>
              <a:t>Target Program 2013-2016: </a:t>
            </a:r>
            <a:r>
              <a:rPr sz="2400" b="1" i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Human Rights for Women</a:t>
            </a:r>
            <a:br>
              <a:rPr sz="2400" b="1" i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2400" b="1" i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 </a:t>
            </a:r>
          </a:p>
          <a:p>
            <a:pPr lvl="0" defTabSz="457200">
              <a:buSzPct val="100000"/>
              <a:buFont typeface="Arial"/>
              <a:buChar char="•"/>
            </a:pPr>
            <a:r>
              <a:rPr sz="2400"/>
              <a:t>Target Project: </a:t>
            </a:r>
            <a:r>
              <a:rPr sz="2400" b="1" i="1">
                <a:solidFill>
                  <a:srgbClr val="333399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Free the Girls </a:t>
            </a:r>
            <a:r>
              <a:rPr sz="2400"/>
              <a:t>helps survivors of trafficking</a:t>
            </a:r>
            <a:endParaRPr sz="2400" b="1" i="1">
              <a:solidFill>
                <a:srgbClr val="333399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  <a:p>
            <a:pPr lvl="0" defTabSz="457200"/>
            <a:endParaRPr sz="2400" b="1" i="1">
              <a:solidFill>
                <a:srgbClr val="0000FF"/>
              </a:solidFill>
              <a:effectLst>
                <a:outerShdw blurRad="12700" dist="25400" dir="2700000" rotWithShape="0">
                  <a:srgbClr val="DDDDDD"/>
                </a:outerShdw>
              </a:effectLst>
            </a:endParaRPr>
          </a:p>
          <a:p>
            <a:pPr lvl="0" defTabSz="457200">
              <a:buSzPct val="100000"/>
              <a:buFont typeface="Arial"/>
              <a:buChar char="•"/>
            </a:pPr>
            <a:r>
              <a:rPr sz="2400"/>
              <a:t>Target Water Project -- Tabitha Wells for Clean Water in Cambodia (2009-2013) -- raised over $165,000 and purchased water wells benefiting over 1,500 rural families.</a:t>
            </a:r>
          </a:p>
        </p:txBody>
      </p:sp>
      <p:pic>
        <p:nvPicPr>
          <p:cNvPr id="161" name="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43875" y="228600"/>
            <a:ext cx="890588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hape 162"/>
          <p:cNvSpPr/>
          <p:nvPr/>
        </p:nvSpPr>
        <p:spPr>
          <a:xfrm>
            <a:off x="6172200" y="5410200"/>
            <a:ext cx="1951470" cy="358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i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i="0">
                <a:solidFill>
                  <a:srgbClr val="000000"/>
                </a:solidFill>
              </a:defRPr>
            </a:pPr>
            <a:r>
              <a:rPr i="1">
                <a:solidFill>
                  <a:srgbClr val="0000FF"/>
                </a:solidFill>
              </a:rPr>
              <a:t>target@fawco.org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title" idx="4294967295"/>
          </p:nvPr>
        </p:nvSpPr>
        <p:spPr>
          <a:xfrm>
            <a:off x="457200" y="457199"/>
            <a:ext cx="8229600" cy="114300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FAWCO Youth Program</a:t>
            </a:r>
          </a:p>
        </p:txBody>
      </p:sp>
      <p:pic>
        <p:nvPicPr>
          <p:cNvPr id="165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96200" y="142875"/>
            <a:ext cx="1371600" cy="1152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81200" y="4081462"/>
            <a:ext cx="2235200" cy="1481138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457200" y="1447800"/>
            <a:ext cx="8458200" cy="358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b="1" i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i="0">
                <a:solidFill>
                  <a:srgbClr val="000000"/>
                </a:solidFill>
              </a:defRPr>
            </a:pPr>
            <a:r>
              <a:rPr b="1" i="1">
                <a:solidFill>
                  <a:srgbClr val="0000FF"/>
                </a:solidFill>
              </a:rPr>
              <a:t>To promote cross-cultural understanding and philanthropy in FAWCO youths</a:t>
            </a:r>
          </a:p>
        </p:txBody>
      </p:sp>
      <p:sp>
        <p:nvSpPr>
          <p:cNvPr id="168" name="Shape 168"/>
          <p:cNvSpPr/>
          <p:nvPr/>
        </p:nvSpPr>
        <p:spPr>
          <a:xfrm>
            <a:off x="1447800" y="1905000"/>
            <a:ext cx="7315200" cy="421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129480" lvl="0" indent="-129480">
              <a:buSzPct val="100000"/>
              <a:buFont typeface="Trebuchet MS"/>
              <a:buChar char="•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Cultural Volunteers Program, FAWCO Youth Ambassador, FAWCO UN Youth Reps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230187" lvl="0" indent="-230187"/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129480" lvl="0" indent="-129480">
              <a:buSzPct val="100000"/>
              <a:buFont typeface="Trebuchet MS"/>
              <a:buChar char="•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 Promote Partner Youth Programs 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393700" lvl="1" indent="-47625">
              <a:buSzPct val="100000"/>
              <a:buFont typeface="Arial"/>
              <a:buChar char="•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The FAWCO Foundation Education Awards</a:t>
            </a:r>
          </a:p>
          <a:p>
            <a:pPr marL="393700" lvl="1" indent="-47625">
              <a:buSzPct val="100000"/>
              <a:buFont typeface="Arial"/>
              <a:buChar char="•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Clements Expat Youth Scholarship</a:t>
            </a:r>
          </a:p>
          <a:p>
            <a:pPr marL="393700" lvl="1" indent="-47625">
              <a:buSzPct val="100000"/>
              <a:buFont typeface="Arial"/>
              <a:buChar char="•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Eleanor Roosevelt Girls Leadership Worldwide</a:t>
            </a:r>
          </a:p>
          <a:p>
            <a:pPr marL="457200" lvl="1" indent="-111125">
              <a:buSzPct val="100000"/>
              <a:buFont typeface="Arial"/>
              <a:buChar char="•"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129480" lvl="0" indent="-129480">
              <a:buSzPct val="100000"/>
              <a:buFont typeface="Trebuchet MS"/>
              <a:buChar char="•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 Promote UN Youth Initiatives 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230187" lvl="0" indent="-230187">
              <a:buSzPct val="100000"/>
              <a:buFont typeface="Trebuchet MS"/>
              <a:buChar char="•"/>
            </a:pP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230187" lvl="0" indent="-230187"/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230187" lvl="0" indent="-230187"/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1295400" y="5532437"/>
            <a:ext cx="3048000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1200" i="1">
                <a:latin typeface="Calibri"/>
                <a:ea typeface="Calibri"/>
                <a:cs typeface="Calibri"/>
                <a:sym typeface="Calibri"/>
              </a:rPr>
              <a:t>Inaugural Cultural Volunteers Program </a:t>
            </a:r>
            <a:br>
              <a:rPr sz="1200" i="1">
                <a:latin typeface="Calibri"/>
                <a:ea typeface="Calibri"/>
                <a:cs typeface="Calibri"/>
                <a:sym typeface="Calibri"/>
              </a:rPr>
            </a:br>
            <a:r>
              <a:rPr sz="1200" i="1">
                <a:latin typeface="Calibri"/>
                <a:ea typeface="Calibri"/>
                <a:cs typeface="Calibri"/>
                <a:sym typeface="Calibri"/>
              </a:rPr>
              <a:t> Dubai, July 2013</a:t>
            </a:r>
          </a:p>
        </p:txBody>
      </p:sp>
      <p:pic>
        <p:nvPicPr>
          <p:cNvPr id="170" name="DSCN0387-web.jpg" descr="DSCN0387-web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4133850"/>
            <a:ext cx="1905000" cy="1428750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Shape 171"/>
          <p:cNvSpPr/>
          <p:nvPr/>
        </p:nvSpPr>
        <p:spPr>
          <a:xfrm>
            <a:off x="6477000" y="2743200"/>
            <a:ext cx="1969478" cy="294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 i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sz="1400" i="1">
                <a:solidFill>
                  <a:srgbClr val="0000FF"/>
                </a:solidFill>
              </a:rPr>
              <a:t>fawcoyouth@fawco.org</a:t>
            </a:r>
          </a:p>
        </p:txBody>
      </p:sp>
      <p:pic>
        <p:nvPicPr>
          <p:cNvPr id="172" name="image.jp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37337" y="4097337"/>
            <a:ext cx="2278063" cy="15128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257675" y="4087812"/>
            <a:ext cx="2219325" cy="1474788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Shape 174"/>
          <p:cNvSpPr/>
          <p:nvPr/>
        </p:nvSpPr>
        <p:spPr>
          <a:xfrm>
            <a:off x="4759325" y="5588000"/>
            <a:ext cx="3048000" cy="447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1200" i="1">
                <a:latin typeface="Calibri"/>
                <a:ea typeface="Calibri"/>
                <a:cs typeface="Calibri"/>
                <a:sym typeface="Calibri"/>
              </a:rPr>
              <a:t>Cultural Volunteers Program in Shanghai </a:t>
            </a:r>
            <a:br>
              <a:rPr sz="1200" i="1">
                <a:latin typeface="Calibri"/>
                <a:ea typeface="Calibri"/>
                <a:cs typeface="Calibri"/>
                <a:sym typeface="Calibri"/>
              </a:rPr>
            </a:br>
            <a:r>
              <a:rPr sz="1200" i="1">
                <a:latin typeface="Calibri"/>
                <a:ea typeface="Calibri"/>
                <a:cs typeface="Calibri"/>
                <a:sym typeface="Calibri"/>
              </a:rPr>
              <a:t> July 2014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 idx="4294967295"/>
          </p:nvPr>
        </p:nvSpPr>
        <p:spPr>
          <a:xfrm>
            <a:off x="457200" y="457199"/>
            <a:ext cx="8229600" cy="114300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Member Club Support</a:t>
            </a:r>
          </a:p>
        </p:txBody>
      </p:sp>
      <p:pic>
        <p:nvPicPr>
          <p:cNvPr id="177" name="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34200" y="1676400"/>
            <a:ext cx="1381125" cy="1428750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Shape 178"/>
          <p:cNvSpPr/>
          <p:nvPr/>
        </p:nvSpPr>
        <p:spPr>
          <a:xfrm>
            <a:off x="1219200" y="1447800"/>
            <a:ext cx="5791200" cy="4815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1600"/>
              </a:spcBef>
            </a:pPr>
            <a:r>
              <a:rPr sz="2800">
                <a:latin typeface="Calibri"/>
                <a:ea typeface="Calibri"/>
                <a:cs typeface="Calibri"/>
                <a:sym typeface="Calibri"/>
              </a:rPr>
              <a:t>Sharing ideas and experiences through:</a:t>
            </a:r>
          </a:p>
          <a:p>
            <a:pPr lvl="0">
              <a:spcBef>
                <a:spcPts val="1600"/>
              </a:spcBef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800">
                <a:latin typeface="Calibri"/>
                <a:ea typeface="Calibri"/>
                <a:cs typeface="Calibri"/>
                <a:sym typeface="Calibri"/>
              </a:rPr>
              <a:t> Club Development Workshops</a:t>
            </a:r>
          </a:p>
          <a:p>
            <a:pPr lvl="0">
              <a:spcBef>
                <a:spcPts val="1600"/>
              </a:spcBef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800">
                <a:latin typeface="Calibri"/>
                <a:ea typeface="Calibri"/>
                <a:cs typeface="Calibri"/>
                <a:sym typeface="Calibri"/>
              </a:rPr>
              <a:t> Best Practices Library</a:t>
            </a:r>
          </a:p>
          <a:p>
            <a:pPr lvl="0">
              <a:spcBef>
                <a:spcPts val="1600"/>
              </a:spcBef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800">
                <a:latin typeface="Calibri"/>
                <a:ea typeface="Calibri"/>
                <a:cs typeface="Calibri"/>
                <a:sym typeface="Calibri"/>
              </a:rPr>
              <a:t> Conferences (annual and regional)</a:t>
            </a:r>
          </a:p>
          <a:p>
            <a:pPr lvl="0">
              <a:spcBef>
                <a:spcPts val="1600"/>
              </a:spcBef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800">
                <a:latin typeface="Calibri"/>
                <a:ea typeface="Calibri"/>
                <a:cs typeface="Calibri"/>
                <a:sym typeface="Calibri"/>
              </a:rPr>
              <a:t> FAWCO website &amp; Facebook groups</a:t>
            </a:r>
          </a:p>
          <a:p>
            <a:pPr lvl="0">
              <a:spcBef>
                <a:spcPts val="1600"/>
              </a:spcBef>
              <a:buClr>
                <a:srgbClr val="000000"/>
              </a:buClr>
              <a:buSzPct val="100000"/>
              <a:buFont typeface="Trebuchet MS"/>
              <a:buChar char="•"/>
            </a:pPr>
            <a:r>
              <a:rPr sz="2800">
                <a:latin typeface="Calibri"/>
                <a:ea typeface="Calibri"/>
                <a:cs typeface="Calibri"/>
                <a:sym typeface="Calibri"/>
              </a:rPr>
              <a:t> Global networking</a:t>
            </a:r>
          </a:p>
        </p:txBody>
      </p:sp>
      <p:sp>
        <p:nvSpPr>
          <p:cNvPr id="179" name="Shape 179"/>
          <p:cNvSpPr/>
          <p:nvPr/>
        </p:nvSpPr>
        <p:spPr>
          <a:xfrm>
            <a:off x="5791200" y="5410200"/>
            <a:ext cx="3003052" cy="358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i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i="0">
                <a:solidFill>
                  <a:srgbClr val="000000"/>
                </a:solidFill>
              </a:defRPr>
            </a:pPr>
            <a:r>
              <a:rPr i="1">
                <a:solidFill>
                  <a:srgbClr val="0000FF"/>
                </a:solidFill>
              </a:rPr>
              <a:t>vp-memberclubs@fawco.org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Avenir Roman</vt:lpstr>
      <vt:lpstr>Calibri</vt:lpstr>
      <vt:lpstr>Helvetica</vt:lpstr>
      <vt:lpstr>Tahoma Negreta</vt:lpstr>
      <vt:lpstr>Trebuchet MS</vt:lpstr>
      <vt:lpstr>Default</vt:lpstr>
      <vt:lpstr>Welcome to FAWCO! </vt:lpstr>
      <vt:lpstr>What is FAWCO ?</vt:lpstr>
      <vt:lpstr>PowerPoint Presentation</vt:lpstr>
      <vt:lpstr>FAWCO’s Four Pillars</vt:lpstr>
      <vt:lpstr>FAWCO and the UN</vt:lpstr>
      <vt:lpstr>Global Issues Task Forces</vt:lpstr>
      <vt:lpstr>Target Program</vt:lpstr>
      <vt:lpstr>FAWCO Youth Program</vt:lpstr>
      <vt:lpstr>Member Club Support</vt:lpstr>
      <vt:lpstr>What’s in it for you and your club</vt:lpstr>
      <vt:lpstr>What YOU can do</vt:lpstr>
      <vt:lpstr>FAWCO Empowering Women Worldwide Empowering Your Club Empowering YOU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FAWCO! </dc:title>
  <dc:creator>Monica Jubayli</dc:creator>
  <cp:lastModifiedBy>Monica Jubayli</cp:lastModifiedBy>
  <cp:revision>1</cp:revision>
  <dcterms:modified xsi:type="dcterms:W3CDTF">2014-10-21T13:10:43Z</dcterms:modified>
</cp:coreProperties>
</file>